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5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7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1" r:id="rId1"/>
    <p:sldMasterId id="2147483747" r:id="rId2"/>
    <p:sldMasterId id="2147483752" r:id="rId3"/>
    <p:sldMasterId id="2147483765" r:id="rId4"/>
    <p:sldMasterId id="2147483778" r:id="rId5"/>
    <p:sldMasterId id="2147483783" r:id="rId6"/>
    <p:sldMasterId id="2147483796" r:id="rId7"/>
    <p:sldMasterId id="2147483809" r:id="rId8"/>
  </p:sldMasterIdLst>
  <p:notesMasterIdLst>
    <p:notesMasterId r:id="rId40"/>
  </p:notesMasterIdLst>
  <p:sldIdLst>
    <p:sldId id="285" r:id="rId9"/>
    <p:sldId id="302" r:id="rId10"/>
    <p:sldId id="282" r:id="rId11"/>
    <p:sldId id="312" r:id="rId12"/>
    <p:sldId id="313" r:id="rId13"/>
    <p:sldId id="314" r:id="rId14"/>
    <p:sldId id="315" r:id="rId15"/>
    <p:sldId id="280" r:id="rId16"/>
    <p:sldId id="287" r:id="rId17"/>
    <p:sldId id="269" r:id="rId18"/>
    <p:sldId id="300" r:id="rId19"/>
    <p:sldId id="298" r:id="rId20"/>
    <p:sldId id="299" r:id="rId21"/>
    <p:sldId id="316" r:id="rId22"/>
    <p:sldId id="317" r:id="rId23"/>
    <p:sldId id="318" r:id="rId24"/>
    <p:sldId id="319" r:id="rId25"/>
    <p:sldId id="295" r:id="rId26"/>
    <p:sldId id="270" r:id="rId27"/>
    <p:sldId id="303" r:id="rId28"/>
    <p:sldId id="275" r:id="rId29"/>
    <p:sldId id="304" r:id="rId30"/>
    <p:sldId id="276" r:id="rId31"/>
    <p:sldId id="301" r:id="rId32"/>
    <p:sldId id="306" r:id="rId33"/>
    <p:sldId id="308" r:id="rId34"/>
    <p:sldId id="311" r:id="rId35"/>
    <p:sldId id="310" r:id="rId36"/>
    <p:sldId id="292" r:id="rId37"/>
    <p:sldId id="293" r:id="rId38"/>
    <p:sldId id="284" r:id="rId39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E7A7"/>
    <a:srgbClr val="FF7F7F"/>
    <a:srgbClr val="7FB7DF"/>
    <a:srgbClr val="FFDF7F"/>
    <a:srgbClr val="FF8F8F"/>
    <a:srgbClr val="FF6969"/>
    <a:srgbClr val="800080"/>
    <a:srgbClr val="E3F1F5"/>
    <a:srgbClr val="CCEC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853" autoAdjust="0"/>
  </p:normalViewPr>
  <p:slideViewPr>
    <p:cSldViewPr snapToGrid="0" snapToObjects="1">
      <p:cViewPr varScale="1">
        <p:scale>
          <a:sx n="80" d="100"/>
          <a:sy n="80" d="100"/>
        </p:scale>
        <p:origin x="96" y="4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空间占比</c:v>
                </c:pt>
              </c:strCache>
            </c:strRef>
          </c:tx>
          <c:dPt>
            <c:idx val="0"/>
            <c:bubble3D val="0"/>
            <c:spPr>
              <a:solidFill>
                <a:srgbClr val="7FB7DF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FDF7F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FF7F7F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C8E7A7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5956681814247256"/>
                  <c:y val="0.2111036092112051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1251123680907962"/>
                  <c:y val="-0.25241155938244825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5.3242670113589997E-2"/>
                  <c:y val="0.10245621343279598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6.4275006736732768E-2"/>
                  <c:y val="3.754659576860756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全时开放</c:v>
                </c:pt>
                <c:pt idx="1">
                  <c:v>课外开放</c:v>
                </c:pt>
                <c:pt idx="2">
                  <c:v>实习专用</c:v>
                </c:pt>
                <c:pt idx="3">
                  <c:v>行政办公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22</c:v>
                </c:pt>
                <c:pt idx="1">
                  <c:v>67</c:v>
                </c:pt>
                <c:pt idx="2">
                  <c:v>4</c:v>
                </c:pt>
                <c:pt idx="3">
                  <c:v>7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1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502293-806D-4BEC-9009-3E959FF6DC47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9205CE4-06CE-4EE9-A7A7-B24EFE7B6FD0}">
      <dgm:prSet phldrT="[Text]" custT="1"/>
      <dgm:spPr/>
      <dgm:t>
        <a:bodyPr lIns="0" tIns="0" rIns="0"/>
        <a:lstStyle/>
        <a:p>
          <a:r>
            <a:rPr lang="zh-CN" altLang="en-US" sz="2000" dirty="0" smtClean="0"/>
            <a:t>创客交叉融合空间</a:t>
          </a:r>
          <a:endParaRPr lang="zh-CN" altLang="en-US" sz="2000" dirty="0"/>
        </a:p>
      </dgm:t>
    </dgm:pt>
    <dgm:pt modelId="{63C47B3D-A485-4454-99D3-9F80F04F7940}" type="parTrans" cxnId="{AE8C1882-B66D-42A8-80C2-2D344C9272A0}">
      <dgm:prSet/>
      <dgm:spPr/>
      <dgm:t>
        <a:bodyPr/>
        <a:lstStyle/>
        <a:p>
          <a:endParaRPr lang="zh-CN" altLang="en-US"/>
        </a:p>
      </dgm:t>
    </dgm:pt>
    <dgm:pt modelId="{64022A38-9B81-44B4-910B-28F7A9B255D1}" type="sibTrans" cxnId="{AE8C1882-B66D-42A8-80C2-2D344C9272A0}">
      <dgm:prSet/>
      <dgm:spPr/>
      <dgm:t>
        <a:bodyPr/>
        <a:lstStyle/>
        <a:p>
          <a:endParaRPr lang="zh-CN" altLang="en-US"/>
        </a:p>
      </dgm:t>
    </dgm:pt>
    <dgm:pt modelId="{31B83F4F-B413-40B5-9F0D-4A038A384633}">
      <dgm:prSet phldrT="[Text]" custT="1"/>
      <dgm:spPr/>
      <dgm:t>
        <a:bodyPr/>
        <a:lstStyle/>
        <a:p>
          <a:r>
            <a:rPr lang="zh-CN" altLang="en-US" sz="2000" dirty="0" smtClean="0"/>
            <a:t>战略咨询</a:t>
          </a:r>
          <a:endParaRPr lang="zh-CN" altLang="en-US" sz="2000" dirty="0"/>
        </a:p>
      </dgm:t>
    </dgm:pt>
    <dgm:pt modelId="{4DCA1D67-A356-4333-97BF-BBB534509782}" type="parTrans" cxnId="{4347017C-A67A-4D2C-A966-DB4EADC79AF4}">
      <dgm:prSet/>
      <dgm:spPr/>
      <dgm:t>
        <a:bodyPr/>
        <a:lstStyle/>
        <a:p>
          <a:endParaRPr lang="zh-CN" altLang="en-US"/>
        </a:p>
      </dgm:t>
    </dgm:pt>
    <dgm:pt modelId="{86F982C3-8573-4137-8ACA-3B302CC31EC8}" type="sibTrans" cxnId="{4347017C-A67A-4D2C-A966-DB4EADC79AF4}">
      <dgm:prSet/>
      <dgm:spPr/>
      <dgm:t>
        <a:bodyPr/>
        <a:lstStyle/>
        <a:p>
          <a:endParaRPr lang="zh-CN" altLang="en-US"/>
        </a:p>
      </dgm:t>
    </dgm:pt>
    <dgm:pt modelId="{0F4E926C-D89F-455C-A049-00EB5F39399B}">
      <dgm:prSet phldrT="[Text]" custT="1"/>
      <dgm:spPr/>
      <dgm:t>
        <a:bodyPr/>
        <a:lstStyle/>
        <a:p>
          <a:r>
            <a:rPr lang="zh-CN" altLang="en-US" sz="2000" dirty="0" smtClean="0"/>
            <a:t>协助运行</a:t>
          </a:r>
          <a:endParaRPr lang="zh-CN" altLang="en-US" sz="2000" dirty="0"/>
        </a:p>
      </dgm:t>
    </dgm:pt>
    <dgm:pt modelId="{1C9DBA39-DA11-4FB9-8D2B-64D057411825}" type="parTrans" cxnId="{43C9471C-6631-49C7-9065-490648C02323}">
      <dgm:prSet/>
      <dgm:spPr/>
      <dgm:t>
        <a:bodyPr/>
        <a:lstStyle/>
        <a:p>
          <a:endParaRPr lang="zh-CN" altLang="en-US"/>
        </a:p>
      </dgm:t>
    </dgm:pt>
    <dgm:pt modelId="{BE74B8ED-4B7F-4F5B-8C57-4511BF9FA96D}" type="sibTrans" cxnId="{43C9471C-6631-49C7-9065-490648C02323}">
      <dgm:prSet/>
      <dgm:spPr/>
      <dgm:t>
        <a:bodyPr/>
        <a:lstStyle/>
        <a:p>
          <a:endParaRPr lang="zh-CN" altLang="en-US"/>
        </a:p>
      </dgm:t>
    </dgm:pt>
    <dgm:pt modelId="{B0E94C03-ECA5-4D92-922C-FADA108C1316}">
      <dgm:prSet phldrT="[Text]" custT="1"/>
      <dgm:spPr/>
      <dgm:t>
        <a:bodyPr/>
        <a:lstStyle/>
        <a:p>
          <a:r>
            <a:rPr lang="zh-CN" altLang="en-US" sz="2000" dirty="0" smtClean="0"/>
            <a:t>提供支持</a:t>
          </a:r>
          <a:endParaRPr lang="zh-CN" altLang="en-US" sz="2000" dirty="0"/>
        </a:p>
      </dgm:t>
    </dgm:pt>
    <dgm:pt modelId="{5131FAE1-93C6-4E7F-8BB0-5CE5B385FF1C}" type="parTrans" cxnId="{3880721A-9DC6-4BC7-9312-5B8B69722AAA}">
      <dgm:prSet/>
      <dgm:spPr/>
      <dgm:t>
        <a:bodyPr/>
        <a:lstStyle/>
        <a:p>
          <a:endParaRPr lang="zh-CN" altLang="en-US"/>
        </a:p>
      </dgm:t>
    </dgm:pt>
    <dgm:pt modelId="{20B9013D-90D3-4883-9700-D5F564B29D83}" type="sibTrans" cxnId="{3880721A-9DC6-4BC7-9312-5B8B69722AAA}">
      <dgm:prSet/>
      <dgm:spPr/>
      <dgm:t>
        <a:bodyPr/>
        <a:lstStyle/>
        <a:p>
          <a:endParaRPr lang="zh-CN" altLang="en-US"/>
        </a:p>
      </dgm:t>
    </dgm:pt>
    <dgm:pt modelId="{8D54EBCF-CB61-4C25-9CDD-E321688FA503}" type="pres">
      <dgm:prSet presAssocID="{78502293-806D-4BEC-9009-3E959FF6DC47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76BFB2E-EE9E-4836-B4E6-1588299822CA}" type="pres">
      <dgm:prSet presAssocID="{59205CE4-06CE-4EE9-A7A7-B24EFE7B6FD0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D5C6A627-561B-47EF-8AE5-D2B4E3638670}" type="pres">
      <dgm:prSet presAssocID="{31B83F4F-B413-40B5-9F0D-4A038A384633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41F9FA-5F9A-40E7-9F96-C8CE1551912D}" type="pres">
      <dgm:prSet presAssocID="{31B83F4F-B413-40B5-9F0D-4A038A384633}" presName="dummy" presStyleCnt="0"/>
      <dgm:spPr/>
    </dgm:pt>
    <dgm:pt modelId="{9BDB9AC2-3E6E-44D5-A207-A9AE34F4C174}" type="pres">
      <dgm:prSet presAssocID="{86F982C3-8573-4137-8ACA-3B302CC31EC8}" presName="sibTrans" presStyleLbl="sibTrans2D1" presStyleIdx="0" presStyleCnt="3"/>
      <dgm:spPr/>
    </dgm:pt>
    <dgm:pt modelId="{160E4269-8388-4151-8D66-F6B6BE4B291D}" type="pres">
      <dgm:prSet presAssocID="{0F4E926C-D89F-455C-A049-00EB5F39399B}" presName="node" presStyleLbl="node1" presStyleIdx="1" presStyleCnt="3">
        <dgm:presLayoutVars>
          <dgm:bulletEnabled val="1"/>
        </dgm:presLayoutVars>
      </dgm:prSet>
      <dgm:spPr/>
    </dgm:pt>
    <dgm:pt modelId="{E6DBEB7C-59A1-4A1A-8775-F61534C2A545}" type="pres">
      <dgm:prSet presAssocID="{0F4E926C-D89F-455C-A049-00EB5F39399B}" presName="dummy" presStyleCnt="0"/>
      <dgm:spPr/>
    </dgm:pt>
    <dgm:pt modelId="{1B69C53F-CD3A-48C7-98F4-F9DDF4D0B7F8}" type="pres">
      <dgm:prSet presAssocID="{BE74B8ED-4B7F-4F5B-8C57-4511BF9FA96D}" presName="sibTrans" presStyleLbl="sibTrans2D1" presStyleIdx="1" presStyleCnt="3"/>
      <dgm:spPr/>
    </dgm:pt>
    <dgm:pt modelId="{35B824EF-CA7B-477A-B787-C70218C0D006}" type="pres">
      <dgm:prSet presAssocID="{B0E94C03-ECA5-4D92-922C-FADA108C1316}" presName="node" presStyleLbl="node1" presStyleIdx="2" presStyleCnt="3">
        <dgm:presLayoutVars>
          <dgm:bulletEnabled val="1"/>
        </dgm:presLayoutVars>
      </dgm:prSet>
      <dgm:spPr/>
    </dgm:pt>
    <dgm:pt modelId="{B2BE548A-FF2C-42E9-89CF-6F0025D7D534}" type="pres">
      <dgm:prSet presAssocID="{B0E94C03-ECA5-4D92-922C-FADA108C1316}" presName="dummy" presStyleCnt="0"/>
      <dgm:spPr/>
    </dgm:pt>
    <dgm:pt modelId="{88394773-DB1B-41F2-9905-BDFCB17A82B7}" type="pres">
      <dgm:prSet presAssocID="{20B9013D-90D3-4883-9700-D5F564B29D83}" presName="sibTrans" presStyleLbl="sibTrans2D1" presStyleIdx="2" presStyleCnt="3"/>
      <dgm:spPr/>
    </dgm:pt>
  </dgm:ptLst>
  <dgm:cxnLst>
    <dgm:cxn modelId="{116F6DB7-474D-490A-9DD0-DB37650ACEDE}" type="presOf" srcId="{20B9013D-90D3-4883-9700-D5F564B29D83}" destId="{88394773-DB1B-41F2-9905-BDFCB17A82B7}" srcOrd="0" destOrd="0" presId="urn:microsoft.com/office/officeart/2005/8/layout/radial6"/>
    <dgm:cxn modelId="{B99129BC-548A-4D85-88BF-2D7CBDF359F5}" type="presOf" srcId="{59205CE4-06CE-4EE9-A7A7-B24EFE7B6FD0}" destId="{676BFB2E-EE9E-4836-B4E6-1588299822CA}" srcOrd="0" destOrd="0" presId="urn:microsoft.com/office/officeart/2005/8/layout/radial6"/>
    <dgm:cxn modelId="{AE8C1882-B66D-42A8-80C2-2D344C9272A0}" srcId="{78502293-806D-4BEC-9009-3E959FF6DC47}" destId="{59205CE4-06CE-4EE9-A7A7-B24EFE7B6FD0}" srcOrd="0" destOrd="0" parTransId="{63C47B3D-A485-4454-99D3-9F80F04F7940}" sibTransId="{64022A38-9B81-44B4-910B-28F7A9B255D1}"/>
    <dgm:cxn modelId="{43C9471C-6631-49C7-9065-490648C02323}" srcId="{59205CE4-06CE-4EE9-A7A7-B24EFE7B6FD0}" destId="{0F4E926C-D89F-455C-A049-00EB5F39399B}" srcOrd="1" destOrd="0" parTransId="{1C9DBA39-DA11-4FB9-8D2B-64D057411825}" sibTransId="{BE74B8ED-4B7F-4F5B-8C57-4511BF9FA96D}"/>
    <dgm:cxn modelId="{958AF2A1-5A29-485D-A60E-DBC89D296F36}" type="presOf" srcId="{78502293-806D-4BEC-9009-3E959FF6DC47}" destId="{8D54EBCF-CB61-4C25-9CDD-E321688FA503}" srcOrd="0" destOrd="0" presId="urn:microsoft.com/office/officeart/2005/8/layout/radial6"/>
    <dgm:cxn modelId="{AC42963E-78DB-49D8-B93B-70BA2B22A563}" type="presOf" srcId="{BE74B8ED-4B7F-4F5B-8C57-4511BF9FA96D}" destId="{1B69C53F-CD3A-48C7-98F4-F9DDF4D0B7F8}" srcOrd="0" destOrd="0" presId="urn:microsoft.com/office/officeart/2005/8/layout/radial6"/>
    <dgm:cxn modelId="{BDA586F6-EEAD-4DCE-A990-8C1AFD73477B}" type="presOf" srcId="{B0E94C03-ECA5-4D92-922C-FADA108C1316}" destId="{35B824EF-CA7B-477A-B787-C70218C0D006}" srcOrd="0" destOrd="0" presId="urn:microsoft.com/office/officeart/2005/8/layout/radial6"/>
    <dgm:cxn modelId="{091972BE-79CC-4D43-8D1A-20FE95DD54C7}" type="presOf" srcId="{86F982C3-8573-4137-8ACA-3B302CC31EC8}" destId="{9BDB9AC2-3E6E-44D5-A207-A9AE34F4C174}" srcOrd="0" destOrd="0" presId="urn:microsoft.com/office/officeart/2005/8/layout/radial6"/>
    <dgm:cxn modelId="{3880721A-9DC6-4BC7-9312-5B8B69722AAA}" srcId="{59205CE4-06CE-4EE9-A7A7-B24EFE7B6FD0}" destId="{B0E94C03-ECA5-4D92-922C-FADA108C1316}" srcOrd="2" destOrd="0" parTransId="{5131FAE1-93C6-4E7F-8BB0-5CE5B385FF1C}" sibTransId="{20B9013D-90D3-4883-9700-D5F564B29D83}"/>
    <dgm:cxn modelId="{C0D2ACAE-38EA-47FE-85AB-3A392A1D86E9}" type="presOf" srcId="{0F4E926C-D89F-455C-A049-00EB5F39399B}" destId="{160E4269-8388-4151-8D66-F6B6BE4B291D}" srcOrd="0" destOrd="0" presId="urn:microsoft.com/office/officeart/2005/8/layout/radial6"/>
    <dgm:cxn modelId="{3D86B25A-A3E7-4460-A20A-290710DB9D99}" type="presOf" srcId="{31B83F4F-B413-40B5-9F0D-4A038A384633}" destId="{D5C6A627-561B-47EF-8AE5-D2B4E3638670}" srcOrd="0" destOrd="0" presId="urn:microsoft.com/office/officeart/2005/8/layout/radial6"/>
    <dgm:cxn modelId="{4347017C-A67A-4D2C-A966-DB4EADC79AF4}" srcId="{59205CE4-06CE-4EE9-A7A7-B24EFE7B6FD0}" destId="{31B83F4F-B413-40B5-9F0D-4A038A384633}" srcOrd="0" destOrd="0" parTransId="{4DCA1D67-A356-4333-97BF-BBB534509782}" sibTransId="{86F982C3-8573-4137-8ACA-3B302CC31EC8}"/>
    <dgm:cxn modelId="{913AF7D8-5F00-4F49-82EC-A2B1BC481C94}" type="presParOf" srcId="{8D54EBCF-CB61-4C25-9CDD-E321688FA503}" destId="{676BFB2E-EE9E-4836-B4E6-1588299822CA}" srcOrd="0" destOrd="0" presId="urn:microsoft.com/office/officeart/2005/8/layout/radial6"/>
    <dgm:cxn modelId="{29772096-AD78-4505-8659-44BE32902411}" type="presParOf" srcId="{8D54EBCF-CB61-4C25-9CDD-E321688FA503}" destId="{D5C6A627-561B-47EF-8AE5-D2B4E3638670}" srcOrd="1" destOrd="0" presId="urn:microsoft.com/office/officeart/2005/8/layout/radial6"/>
    <dgm:cxn modelId="{B5627673-F3F2-4433-B400-DC724C91058F}" type="presParOf" srcId="{8D54EBCF-CB61-4C25-9CDD-E321688FA503}" destId="{E441F9FA-5F9A-40E7-9F96-C8CE1551912D}" srcOrd="2" destOrd="0" presId="urn:microsoft.com/office/officeart/2005/8/layout/radial6"/>
    <dgm:cxn modelId="{F66E17FC-F0EE-450F-97BA-93E68EE9A573}" type="presParOf" srcId="{8D54EBCF-CB61-4C25-9CDD-E321688FA503}" destId="{9BDB9AC2-3E6E-44D5-A207-A9AE34F4C174}" srcOrd="3" destOrd="0" presId="urn:microsoft.com/office/officeart/2005/8/layout/radial6"/>
    <dgm:cxn modelId="{CBCA0D25-0250-46C8-8636-83DD76E45725}" type="presParOf" srcId="{8D54EBCF-CB61-4C25-9CDD-E321688FA503}" destId="{160E4269-8388-4151-8D66-F6B6BE4B291D}" srcOrd="4" destOrd="0" presId="urn:microsoft.com/office/officeart/2005/8/layout/radial6"/>
    <dgm:cxn modelId="{E74BA375-A7F0-417F-95D3-B53928ED7F53}" type="presParOf" srcId="{8D54EBCF-CB61-4C25-9CDD-E321688FA503}" destId="{E6DBEB7C-59A1-4A1A-8775-F61534C2A545}" srcOrd="5" destOrd="0" presId="urn:microsoft.com/office/officeart/2005/8/layout/radial6"/>
    <dgm:cxn modelId="{DE62999C-C033-4892-9B99-AFC0E6B98A4F}" type="presParOf" srcId="{8D54EBCF-CB61-4C25-9CDD-E321688FA503}" destId="{1B69C53F-CD3A-48C7-98F4-F9DDF4D0B7F8}" srcOrd="6" destOrd="0" presId="urn:microsoft.com/office/officeart/2005/8/layout/radial6"/>
    <dgm:cxn modelId="{497B32DF-58E2-4134-BB3E-99447C8CF951}" type="presParOf" srcId="{8D54EBCF-CB61-4C25-9CDD-E321688FA503}" destId="{35B824EF-CA7B-477A-B787-C70218C0D006}" srcOrd="7" destOrd="0" presId="urn:microsoft.com/office/officeart/2005/8/layout/radial6"/>
    <dgm:cxn modelId="{94F88650-8C0E-424E-8630-4FFA4AE87104}" type="presParOf" srcId="{8D54EBCF-CB61-4C25-9CDD-E321688FA503}" destId="{B2BE548A-FF2C-42E9-89CF-6F0025D7D534}" srcOrd="8" destOrd="0" presId="urn:microsoft.com/office/officeart/2005/8/layout/radial6"/>
    <dgm:cxn modelId="{2697E0FC-1FA9-49EE-864B-CED4431020C2}" type="presParOf" srcId="{8D54EBCF-CB61-4C25-9CDD-E321688FA503}" destId="{88394773-DB1B-41F2-9905-BDFCB17A82B7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F00586-65F6-4FDD-ACDB-2E1DD62670FE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710E074-B98E-46FD-B198-E08ED44E9CE0}">
      <dgm:prSet phldrT="[Text]"/>
      <dgm:spPr/>
      <dgm:t>
        <a:bodyPr/>
        <a:lstStyle/>
        <a:p>
          <a:r>
            <a:rPr lang="zh-CN" altLang="en-US" b="1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课程</a:t>
          </a:r>
          <a:endParaRPr lang="zh-CN" altLang="en-US" dirty="0"/>
        </a:p>
      </dgm:t>
    </dgm:pt>
    <dgm:pt modelId="{AF7D8638-40B8-45F0-A289-FBDAA69C826F}" type="parTrans" cxnId="{04EB2D0F-D9B0-4F2F-914A-C733C9FF782E}">
      <dgm:prSet/>
      <dgm:spPr/>
      <dgm:t>
        <a:bodyPr/>
        <a:lstStyle/>
        <a:p>
          <a:endParaRPr lang="zh-CN" altLang="en-US"/>
        </a:p>
      </dgm:t>
    </dgm:pt>
    <dgm:pt modelId="{2C80904E-A53F-484C-B69C-37B67383BD36}" type="sibTrans" cxnId="{04EB2D0F-D9B0-4F2F-914A-C733C9FF782E}">
      <dgm:prSet/>
      <dgm:spPr/>
      <dgm:t>
        <a:bodyPr/>
        <a:lstStyle/>
        <a:p>
          <a:endParaRPr lang="zh-CN" altLang="en-US"/>
        </a:p>
      </dgm:t>
    </dgm:pt>
    <dgm:pt modelId="{477A06E6-196D-44B2-B3C9-183EB00929A0}">
      <dgm:prSet custT="1"/>
      <dgm:spPr/>
      <dgm:t>
        <a:bodyPr/>
        <a:lstStyle/>
        <a:p>
          <a:r>
            <a:rPr lang="zh-CN" altLang="en-US" sz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教务处指导，整合校内外资源，形成创新课程体系或培养方案</a:t>
          </a:r>
          <a:endParaRPr lang="zh-CN" altLang="en-US" sz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gm:t>
    </dgm:pt>
    <dgm:pt modelId="{6C1ED46B-5970-4731-9CE0-0707473FF283}" type="parTrans" cxnId="{E929B173-1A86-4B74-A2DA-7B2A66AD4D83}">
      <dgm:prSet/>
      <dgm:spPr/>
      <dgm:t>
        <a:bodyPr/>
        <a:lstStyle/>
        <a:p>
          <a:endParaRPr lang="zh-CN" altLang="en-US"/>
        </a:p>
      </dgm:t>
    </dgm:pt>
    <dgm:pt modelId="{8DB4D715-62BB-4321-BC70-2D946ADEC3B3}" type="sibTrans" cxnId="{E929B173-1A86-4B74-A2DA-7B2A66AD4D83}">
      <dgm:prSet/>
      <dgm:spPr/>
      <dgm:t>
        <a:bodyPr/>
        <a:lstStyle/>
        <a:p>
          <a:endParaRPr lang="zh-CN" altLang="en-US"/>
        </a:p>
      </dgm:t>
    </dgm:pt>
    <dgm:pt modelId="{31C144DF-34A3-4673-81E1-EBB516B502E7}">
      <dgm:prSet custT="1"/>
      <dgm:spPr/>
      <dgm:t>
        <a:bodyPr/>
        <a:lstStyle/>
        <a:p>
          <a:r>
            <a:rPr lang="zh-CN" altLang="en-US" sz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学生自组织授课模式</a:t>
          </a:r>
          <a:endParaRPr lang="zh-CN" altLang="en-US" sz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gm:t>
    </dgm:pt>
    <dgm:pt modelId="{1CC97933-864D-48B1-9A3B-37CD85C5FD0F}" type="parTrans" cxnId="{B377EA39-ECD7-4018-AAB8-A3D3C413FE5C}">
      <dgm:prSet/>
      <dgm:spPr/>
      <dgm:t>
        <a:bodyPr/>
        <a:lstStyle/>
        <a:p>
          <a:endParaRPr lang="zh-CN" altLang="en-US"/>
        </a:p>
      </dgm:t>
    </dgm:pt>
    <dgm:pt modelId="{4495DB31-36AB-4C77-9137-79F3B11FCB3D}" type="sibTrans" cxnId="{B377EA39-ECD7-4018-AAB8-A3D3C413FE5C}">
      <dgm:prSet/>
      <dgm:spPr/>
      <dgm:t>
        <a:bodyPr/>
        <a:lstStyle/>
        <a:p>
          <a:endParaRPr lang="zh-CN" altLang="en-US"/>
        </a:p>
      </dgm:t>
    </dgm:pt>
    <dgm:pt modelId="{80CACA1B-88C5-4810-B49A-EFFF24F2ACE4}">
      <dgm:prSet/>
      <dgm:spPr/>
      <dgm:t>
        <a:bodyPr/>
        <a:lstStyle/>
        <a:p>
          <a:r>
            <a:rPr lang="zh-CN" altLang="en-US" b="1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活动</a:t>
          </a:r>
          <a:endParaRPr lang="en-US" altLang="zh-CN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gm:t>
    </dgm:pt>
    <dgm:pt modelId="{665C6C65-A436-4A7D-9AC3-6793078ACD1E}" type="parTrans" cxnId="{7E0CD776-90B0-4ACE-B822-D9206FC4BD9B}">
      <dgm:prSet/>
      <dgm:spPr/>
      <dgm:t>
        <a:bodyPr/>
        <a:lstStyle/>
        <a:p>
          <a:endParaRPr lang="zh-CN" altLang="en-US"/>
        </a:p>
      </dgm:t>
    </dgm:pt>
    <dgm:pt modelId="{BA1EF515-3D37-4B69-BE42-5C2883842EF2}" type="sibTrans" cxnId="{7E0CD776-90B0-4ACE-B822-D9206FC4BD9B}">
      <dgm:prSet/>
      <dgm:spPr/>
      <dgm:t>
        <a:bodyPr/>
        <a:lstStyle/>
        <a:p>
          <a:endParaRPr lang="zh-CN" altLang="en-US"/>
        </a:p>
      </dgm:t>
    </dgm:pt>
    <dgm:pt modelId="{171F9D10-B345-4787-948F-402D3427C268}">
      <dgm:prSet custT="1"/>
      <dgm:spPr/>
      <dgm:t>
        <a:bodyPr/>
        <a:lstStyle/>
        <a:p>
          <a:r>
            <a:rPr lang="zh-CN" altLang="en-US" sz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常态性国际交流活动，促进国内外企业及全球创客社群与清华学生的互动，集聚世界一流的创客人才</a:t>
          </a:r>
          <a:endParaRPr lang="en-US" altLang="zh-CN" sz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gm:t>
    </dgm:pt>
    <dgm:pt modelId="{D2B37565-379E-40B6-A338-B9627EAB4769}" type="parTrans" cxnId="{62DF17BC-3C40-4D4E-8D1A-C09295E944C3}">
      <dgm:prSet/>
      <dgm:spPr/>
      <dgm:t>
        <a:bodyPr/>
        <a:lstStyle/>
        <a:p>
          <a:endParaRPr lang="zh-CN" altLang="en-US"/>
        </a:p>
      </dgm:t>
    </dgm:pt>
    <dgm:pt modelId="{1A4CBC3B-91C5-4993-8E1C-9BE81265E490}" type="sibTrans" cxnId="{62DF17BC-3C40-4D4E-8D1A-C09295E944C3}">
      <dgm:prSet/>
      <dgm:spPr/>
      <dgm:t>
        <a:bodyPr/>
        <a:lstStyle/>
        <a:p>
          <a:endParaRPr lang="zh-CN" altLang="en-US"/>
        </a:p>
      </dgm:t>
    </dgm:pt>
    <dgm:pt modelId="{408A8682-6A31-4534-B6B7-63929F12BFC1}">
      <dgm:prSet custT="1"/>
      <dgm:spPr/>
      <dgm:t>
        <a:bodyPr/>
        <a:lstStyle/>
        <a:p>
          <a:r>
            <a:rPr lang="zh-CN" altLang="en-US" sz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常态性校园创客开放活动，创客嘉年华活动，塑造“人人参与、人人创新”的文化和氛围</a:t>
          </a:r>
          <a:endParaRPr lang="en-US" altLang="zh-CN" sz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gm:t>
    </dgm:pt>
    <dgm:pt modelId="{5458806C-B272-47DC-9273-A55B535A259D}" type="parTrans" cxnId="{FA1EBB1C-4766-48A4-9ECD-039F7F62B538}">
      <dgm:prSet/>
      <dgm:spPr/>
      <dgm:t>
        <a:bodyPr/>
        <a:lstStyle/>
        <a:p>
          <a:endParaRPr lang="zh-CN" altLang="en-US"/>
        </a:p>
      </dgm:t>
    </dgm:pt>
    <dgm:pt modelId="{AD9BB57D-3F18-4018-96F4-1F6B0EA1B1A6}" type="sibTrans" cxnId="{FA1EBB1C-4766-48A4-9ECD-039F7F62B538}">
      <dgm:prSet/>
      <dgm:spPr/>
      <dgm:t>
        <a:bodyPr/>
        <a:lstStyle/>
        <a:p>
          <a:endParaRPr lang="zh-CN" altLang="en-US"/>
        </a:p>
      </dgm:t>
    </dgm:pt>
    <dgm:pt modelId="{1EDDD3C0-914A-4A3C-AB3C-76FA2B0C231E}">
      <dgm:prSet/>
      <dgm:spPr/>
      <dgm:t>
        <a:bodyPr/>
        <a:lstStyle/>
        <a:p>
          <a:r>
            <a:rPr lang="zh-CN" altLang="en-US" b="1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项目</a:t>
          </a:r>
          <a:endParaRPr lang="en-US" altLang="zh-CN" b="1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gm:t>
    </dgm:pt>
    <dgm:pt modelId="{FA0997DB-3449-484E-9AA5-363C10C548C8}" type="parTrans" cxnId="{176F422D-E670-46C2-8CC3-76DB9B4D7E5C}">
      <dgm:prSet/>
      <dgm:spPr/>
      <dgm:t>
        <a:bodyPr/>
        <a:lstStyle/>
        <a:p>
          <a:endParaRPr lang="zh-CN" altLang="en-US"/>
        </a:p>
      </dgm:t>
    </dgm:pt>
    <dgm:pt modelId="{1A8BB462-5D41-4ABE-B5E1-54666531D4D8}" type="sibTrans" cxnId="{176F422D-E670-46C2-8CC3-76DB9B4D7E5C}">
      <dgm:prSet/>
      <dgm:spPr/>
      <dgm:t>
        <a:bodyPr/>
        <a:lstStyle/>
        <a:p>
          <a:endParaRPr lang="zh-CN" altLang="en-US"/>
        </a:p>
      </dgm:t>
    </dgm:pt>
    <dgm:pt modelId="{FD962BAC-7529-452C-9CC5-D6CA3288D4D0}">
      <dgm:prSet custT="1"/>
      <dgm:spPr/>
      <dgm:t>
        <a:bodyPr/>
        <a:lstStyle/>
        <a:p>
          <a:r>
            <a:rPr lang="zh-CN" altLang="en-US" sz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具有国际化前沿视野的交叉创新项目</a:t>
          </a:r>
          <a:endParaRPr lang="zh-CN" altLang="en-US" sz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gm:t>
    </dgm:pt>
    <dgm:pt modelId="{09A21ED0-8F39-4CD7-8CD1-A73A6EFD9F79}" type="parTrans" cxnId="{78E59101-D655-4F86-B140-D0E3B3F83851}">
      <dgm:prSet/>
      <dgm:spPr/>
      <dgm:t>
        <a:bodyPr/>
        <a:lstStyle/>
        <a:p>
          <a:endParaRPr lang="zh-CN" altLang="en-US"/>
        </a:p>
      </dgm:t>
    </dgm:pt>
    <dgm:pt modelId="{02E68775-5689-40F6-A718-A7F02552A4C1}" type="sibTrans" cxnId="{78E59101-D655-4F86-B140-D0E3B3F83851}">
      <dgm:prSet/>
      <dgm:spPr/>
      <dgm:t>
        <a:bodyPr/>
        <a:lstStyle/>
        <a:p>
          <a:endParaRPr lang="zh-CN" altLang="en-US"/>
        </a:p>
      </dgm:t>
    </dgm:pt>
    <dgm:pt modelId="{5F037482-0CCC-47D0-A3A6-18E5C07FB230}">
      <dgm:prSet custT="1"/>
      <dgm:spPr/>
      <dgm:t>
        <a:bodyPr/>
        <a:lstStyle/>
        <a:p>
          <a:r>
            <a:rPr lang="zh-CN" altLang="en-US" sz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面向社会创新的重大挑战项目（能源、环境、医疗、城市化等）</a:t>
          </a:r>
          <a:endParaRPr lang="zh-CN" altLang="en-US" sz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gm:t>
    </dgm:pt>
    <dgm:pt modelId="{13DD6BB7-AD42-405C-9C77-D3DC1F6A1BA6}" type="parTrans" cxnId="{91634088-ED73-4231-B100-ED0ABBD268A7}">
      <dgm:prSet/>
      <dgm:spPr/>
      <dgm:t>
        <a:bodyPr/>
        <a:lstStyle/>
        <a:p>
          <a:endParaRPr lang="zh-CN" altLang="en-US"/>
        </a:p>
      </dgm:t>
    </dgm:pt>
    <dgm:pt modelId="{24543D64-3B58-48B3-882A-BC40A6D1176C}" type="sibTrans" cxnId="{91634088-ED73-4231-B100-ED0ABBD268A7}">
      <dgm:prSet/>
      <dgm:spPr/>
      <dgm:t>
        <a:bodyPr/>
        <a:lstStyle/>
        <a:p>
          <a:endParaRPr lang="zh-CN" altLang="en-US"/>
        </a:p>
      </dgm:t>
    </dgm:pt>
    <dgm:pt modelId="{25668D84-7248-4047-B334-C9C074C0DA5E}" type="pres">
      <dgm:prSet presAssocID="{0DF00586-65F6-4FDD-ACDB-2E1DD62670FE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28384296-A937-401C-A9BF-65D50AC89579}" type="pres">
      <dgm:prSet presAssocID="{0DF00586-65F6-4FDD-ACDB-2E1DD62670FE}" presName="cycle" presStyleCnt="0"/>
      <dgm:spPr/>
    </dgm:pt>
    <dgm:pt modelId="{7884F3B6-54EE-46D7-90BA-97274F139F90}" type="pres">
      <dgm:prSet presAssocID="{0DF00586-65F6-4FDD-ACDB-2E1DD62670FE}" presName="centerShape" presStyleCnt="0"/>
      <dgm:spPr/>
    </dgm:pt>
    <dgm:pt modelId="{9945EDE1-3B0F-44EE-8F21-4409E315A203}" type="pres">
      <dgm:prSet presAssocID="{0DF00586-65F6-4FDD-ACDB-2E1DD62670FE}" presName="connSite" presStyleLbl="node1" presStyleIdx="0" presStyleCnt="4"/>
      <dgm:spPr/>
    </dgm:pt>
    <dgm:pt modelId="{2DF3C054-EE4E-4583-9ABB-DE790894C28F}" type="pres">
      <dgm:prSet presAssocID="{0DF00586-65F6-4FDD-ACDB-2E1DD62670FE}" presName="visible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0" r="-50000"/>
          </a:stretch>
        </a:blipFill>
      </dgm:spPr>
    </dgm:pt>
    <dgm:pt modelId="{2D208D40-DE99-4446-B5A5-8D1464A355CC}" type="pres">
      <dgm:prSet presAssocID="{AF7D8638-40B8-45F0-A289-FBDAA69C826F}" presName="Name25" presStyleLbl="parChTrans1D1" presStyleIdx="0" presStyleCnt="3"/>
      <dgm:spPr/>
    </dgm:pt>
    <dgm:pt modelId="{32203F04-FBEE-4C03-A5C1-26F68C6AB09E}" type="pres">
      <dgm:prSet presAssocID="{5710E074-B98E-46FD-B198-E08ED44E9CE0}" presName="node" presStyleCnt="0"/>
      <dgm:spPr/>
    </dgm:pt>
    <dgm:pt modelId="{072692CD-5C78-47B9-818F-A9E625C6D493}" type="pres">
      <dgm:prSet presAssocID="{5710E074-B98E-46FD-B198-E08ED44E9CE0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323732E-540A-4035-8D47-632099D772B7}" type="pres">
      <dgm:prSet presAssocID="{5710E074-B98E-46FD-B198-E08ED44E9CE0}" presName="childNode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9909CC0-11C5-4AE6-8B88-A268E803A243}" type="pres">
      <dgm:prSet presAssocID="{665C6C65-A436-4A7D-9AC3-6793078ACD1E}" presName="Name25" presStyleLbl="parChTrans1D1" presStyleIdx="1" presStyleCnt="3"/>
      <dgm:spPr/>
    </dgm:pt>
    <dgm:pt modelId="{9887F6DF-D711-49BB-894A-FABAEA53D478}" type="pres">
      <dgm:prSet presAssocID="{80CACA1B-88C5-4810-B49A-EFFF24F2ACE4}" presName="node" presStyleCnt="0"/>
      <dgm:spPr/>
    </dgm:pt>
    <dgm:pt modelId="{78919E70-232D-4C0B-9D92-1D378F6374EA}" type="pres">
      <dgm:prSet presAssocID="{80CACA1B-88C5-4810-B49A-EFFF24F2ACE4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6E2D19A5-0B70-40A1-AE6B-5476F219E8E4}" type="pres">
      <dgm:prSet presAssocID="{80CACA1B-88C5-4810-B49A-EFFF24F2ACE4}" presName="childNode" presStyleLbl="revTx" presStyleIdx="1" presStyleCnt="3">
        <dgm:presLayoutVars>
          <dgm:bulletEnabled val="1"/>
        </dgm:presLayoutVars>
      </dgm:prSet>
      <dgm:spPr/>
    </dgm:pt>
    <dgm:pt modelId="{512B86DA-7B0A-4534-B9CA-3454FD4E6DA5}" type="pres">
      <dgm:prSet presAssocID="{FA0997DB-3449-484E-9AA5-363C10C548C8}" presName="Name25" presStyleLbl="parChTrans1D1" presStyleIdx="2" presStyleCnt="3"/>
      <dgm:spPr/>
    </dgm:pt>
    <dgm:pt modelId="{0FCCB827-CAB9-48D7-BF7B-AB6CF919648A}" type="pres">
      <dgm:prSet presAssocID="{1EDDD3C0-914A-4A3C-AB3C-76FA2B0C231E}" presName="node" presStyleCnt="0"/>
      <dgm:spPr/>
    </dgm:pt>
    <dgm:pt modelId="{158A61C3-7187-445D-A12B-108CEC7199F3}" type="pres">
      <dgm:prSet presAssocID="{1EDDD3C0-914A-4A3C-AB3C-76FA2B0C231E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5BC6F4B5-6DFF-433D-871E-DA18DC08C23B}" type="pres">
      <dgm:prSet presAssocID="{1EDDD3C0-914A-4A3C-AB3C-76FA2B0C231E}" presName="childNode" presStyleLbl="revTx" presStyleIdx="2" presStyleCnt="3">
        <dgm:presLayoutVars>
          <dgm:bulletEnabled val="1"/>
        </dgm:presLayoutVars>
      </dgm:prSet>
      <dgm:spPr/>
    </dgm:pt>
  </dgm:ptLst>
  <dgm:cxnLst>
    <dgm:cxn modelId="{176F422D-E670-46C2-8CC3-76DB9B4D7E5C}" srcId="{0DF00586-65F6-4FDD-ACDB-2E1DD62670FE}" destId="{1EDDD3C0-914A-4A3C-AB3C-76FA2B0C231E}" srcOrd="2" destOrd="0" parTransId="{FA0997DB-3449-484E-9AA5-363C10C548C8}" sibTransId="{1A8BB462-5D41-4ABE-B5E1-54666531D4D8}"/>
    <dgm:cxn modelId="{889B95A5-0390-4B8B-8F10-345888450E18}" type="presOf" srcId="{408A8682-6A31-4534-B6B7-63929F12BFC1}" destId="{6E2D19A5-0B70-40A1-AE6B-5476F219E8E4}" srcOrd="0" destOrd="1" presId="urn:microsoft.com/office/officeart/2005/8/layout/radial2"/>
    <dgm:cxn modelId="{98460480-4881-4FE2-8A2E-833625D8A944}" type="presOf" srcId="{0DF00586-65F6-4FDD-ACDB-2E1DD62670FE}" destId="{25668D84-7248-4047-B334-C9C074C0DA5E}" srcOrd="0" destOrd="0" presId="urn:microsoft.com/office/officeart/2005/8/layout/radial2"/>
    <dgm:cxn modelId="{B377EA39-ECD7-4018-AAB8-A3D3C413FE5C}" srcId="{5710E074-B98E-46FD-B198-E08ED44E9CE0}" destId="{31C144DF-34A3-4673-81E1-EBB516B502E7}" srcOrd="1" destOrd="0" parTransId="{1CC97933-864D-48B1-9A3B-37CD85C5FD0F}" sibTransId="{4495DB31-36AB-4C77-9137-79F3B11FCB3D}"/>
    <dgm:cxn modelId="{45706EF7-79BB-4653-BDB5-070AA5F597DA}" type="presOf" srcId="{31C144DF-34A3-4673-81E1-EBB516B502E7}" destId="{4323732E-540A-4035-8D47-632099D772B7}" srcOrd="0" destOrd="1" presId="urn:microsoft.com/office/officeart/2005/8/layout/radial2"/>
    <dgm:cxn modelId="{FA1EBB1C-4766-48A4-9ECD-039F7F62B538}" srcId="{80CACA1B-88C5-4810-B49A-EFFF24F2ACE4}" destId="{408A8682-6A31-4534-B6B7-63929F12BFC1}" srcOrd="1" destOrd="0" parTransId="{5458806C-B272-47DC-9273-A55B535A259D}" sibTransId="{AD9BB57D-3F18-4018-96F4-1F6B0EA1B1A6}"/>
    <dgm:cxn modelId="{134D2462-C745-42FF-9E49-E2B9AA5C7EDA}" type="presOf" srcId="{5F037482-0CCC-47D0-A3A6-18E5C07FB230}" destId="{5BC6F4B5-6DFF-433D-871E-DA18DC08C23B}" srcOrd="0" destOrd="1" presId="urn:microsoft.com/office/officeart/2005/8/layout/radial2"/>
    <dgm:cxn modelId="{78E59101-D655-4F86-B140-D0E3B3F83851}" srcId="{1EDDD3C0-914A-4A3C-AB3C-76FA2B0C231E}" destId="{FD962BAC-7529-452C-9CC5-D6CA3288D4D0}" srcOrd="0" destOrd="0" parTransId="{09A21ED0-8F39-4CD7-8CD1-A73A6EFD9F79}" sibTransId="{02E68775-5689-40F6-A718-A7F02552A4C1}"/>
    <dgm:cxn modelId="{F0CB4535-B761-43E4-8D59-8133CA5B03A0}" type="presOf" srcId="{AF7D8638-40B8-45F0-A289-FBDAA69C826F}" destId="{2D208D40-DE99-4446-B5A5-8D1464A355CC}" srcOrd="0" destOrd="0" presId="urn:microsoft.com/office/officeart/2005/8/layout/radial2"/>
    <dgm:cxn modelId="{ECCF3AF2-EB84-488F-AE50-C743EF828CC3}" type="presOf" srcId="{171F9D10-B345-4787-948F-402D3427C268}" destId="{6E2D19A5-0B70-40A1-AE6B-5476F219E8E4}" srcOrd="0" destOrd="0" presId="urn:microsoft.com/office/officeart/2005/8/layout/radial2"/>
    <dgm:cxn modelId="{04EB2D0F-D9B0-4F2F-914A-C733C9FF782E}" srcId="{0DF00586-65F6-4FDD-ACDB-2E1DD62670FE}" destId="{5710E074-B98E-46FD-B198-E08ED44E9CE0}" srcOrd="0" destOrd="0" parTransId="{AF7D8638-40B8-45F0-A289-FBDAA69C826F}" sibTransId="{2C80904E-A53F-484C-B69C-37B67383BD36}"/>
    <dgm:cxn modelId="{91634088-ED73-4231-B100-ED0ABBD268A7}" srcId="{1EDDD3C0-914A-4A3C-AB3C-76FA2B0C231E}" destId="{5F037482-0CCC-47D0-A3A6-18E5C07FB230}" srcOrd="1" destOrd="0" parTransId="{13DD6BB7-AD42-405C-9C77-D3DC1F6A1BA6}" sibTransId="{24543D64-3B58-48B3-882A-BC40A6D1176C}"/>
    <dgm:cxn modelId="{7E0CD776-90B0-4ACE-B822-D9206FC4BD9B}" srcId="{0DF00586-65F6-4FDD-ACDB-2E1DD62670FE}" destId="{80CACA1B-88C5-4810-B49A-EFFF24F2ACE4}" srcOrd="1" destOrd="0" parTransId="{665C6C65-A436-4A7D-9AC3-6793078ACD1E}" sibTransId="{BA1EF515-3D37-4B69-BE42-5C2883842EF2}"/>
    <dgm:cxn modelId="{E43BD868-A668-4BF6-A5CD-A0203A0BC402}" type="presOf" srcId="{FD962BAC-7529-452C-9CC5-D6CA3288D4D0}" destId="{5BC6F4B5-6DFF-433D-871E-DA18DC08C23B}" srcOrd="0" destOrd="0" presId="urn:microsoft.com/office/officeart/2005/8/layout/radial2"/>
    <dgm:cxn modelId="{C2CA92C6-27D8-401D-A6FA-63AC5023B106}" type="presOf" srcId="{FA0997DB-3449-484E-9AA5-363C10C548C8}" destId="{512B86DA-7B0A-4534-B9CA-3454FD4E6DA5}" srcOrd="0" destOrd="0" presId="urn:microsoft.com/office/officeart/2005/8/layout/radial2"/>
    <dgm:cxn modelId="{A33B82BE-EE35-4BBD-9C56-9897607AFA26}" type="presOf" srcId="{665C6C65-A436-4A7D-9AC3-6793078ACD1E}" destId="{B9909CC0-11C5-4AE6-8B88-A268E803A243}" srcOrd="0" destOrd="0" presId="urn:microsoft.com/office/officeart/2005/8/layout/radial2"/>
    <dgm:cxn modelId="{5BC65F96-194C-4028-A65D-33EF9DB2CB0C}" type="presOf" srcId="{477A06E6-196D-44B2-B3C9-183EB00929A0}" destId="{4323732E-540A-4035-8D47-632099D772B7}" srcOrd="0" destOrd="0" presId="urn:microsoft.com/office/officeart/2005/8/layout/radial2"/>
    <dgm:cxn modelId="{F5B247D4-6954-4595-8D46-8125E580EBC8}" type="presOf" srcId="{5710E074-B98E-46FD-B198-E08ED44E9CE0}" destId="{072692CD-5C78-47B9-818F-A9E625C6D493}" srcOrd="0" destOrd="0" presId="urn:microsoft.com/office/officeart/2005/8/layout/radial2"/>
    <dgm:cxn modelId="{62DF17BC-3C40-4D4E-8D1A-C09295E944C3}" srcId="{80CACA1B-88C5-4810-B49A-EFFF24F2ACE4}" destId="{171F9D10-B345-4787-948F-402D3427C268}" srcOrd="0" destOrd="0" parTransId="{D2B37565-379E-40B6-A338-B9627EAB4769}" sibTransId="{1A4CBC3B-91C5-4993-8E1C-9BE81265E490}"/>
    <dgm:cxn modelId="{E929B173-1A86-4B74-A2DA-7B2A66AD4D83}" srcId="{5710E074-B98E-46FD-B198-E08ED44E9CE0}" destId="{477A06E6-196D-44B2-B3C9-183EB00929A0}" srcOrd="0" destOrd="0" parTransId="{6C1ED46B-5970-4731-9CE0-0707473FF283}" sibTransId="{8DB4D715-62BB-4321-BC70-2D946ADEC3B3}"/>
    <dgm:cxn modelId="{C344A9A1-2085-4D97-835A-0BBA15F83829}" type="presOf" srcId="{1EDDD3C0-914A-4A3C-AB3C-76FA2B0C231E}" destId="{158A61C3-7187-445D-A12B-108CEC7199F3}" srcOrd="0" destOrd="0" presId="urn:microsoft.com/office/officeart/2005/8/layout/radial2"/>
    <dgm:cxn modelId="{E3A54400-C180-43C2-88C5-3EF6F7B23B72}" type="presOf" srcId="{80CACA1B-88C5-4810-B49A-EFFF24F2ACE4}" destId="{78919E70-232D-4C0B-9D92-1D378F6374EA}" srcOrd="0" destOrd="0" presId="urn:microsoft.com/office/officeart/2005/8/layout/radial2"/>
    <dgm:cxn modelId="{4EA6F847-DD4E-40C5-A6EC-DF34FD60FE71}" type="presParOf" srcId="{25668D84-7248-4047-B334-C9C074C0DA5E}" destId="{28384296-A937-401C-A9BF-65D50AC89579}" srcOrd="0" destOrd="0" presId="urn:microsoft.com/office/officeart/2005/8/layout/radial2"/>
    <dgm:cxn modelId="{B814643F-3673-4187-B000-A81E4C58C6E9}" type="presParOf" srcId="{28384296-A937-401C-A9BF-65D50AC89579}" destId="{7884F3B6-54EE-46D7-90BA-97274F139F90}" srcOrd="0" destOrd="0" presId="urn:microsoft.com/office/officeart/2005/8/layout/radial2"/>
    <dgm:cxn modelId="{2CD315A6-A34C-477A-9928-DAB0571AFEF3}" type="presParOf" srcId="{7884F3B6-54EE-46D7-90BA-97274F139F90}" destId="{9945EDE1-3B0F-44EE-8F21-4409E315A203}" srcOrd="0" destOrd="0" presId="urn:microsoft.com/office/officeart/2005/8/layout/radial2"/>
    <dgm:cxn modelId="{747CEA45-F735-4624-9978-CD98B5652985}" type="presParOf" srcId="{7884F3B6-54EE-46D7-90BA-97274F139F90}" destId="{2DF3C054-EE4E-4583-9ABB-DE790894C28F}" srcOrd="1" destOrd="0" presId="urn:microsoft.com/office/officeart/2005/8/layout/radial2"/>
    <dgm:cxn modelId="{2F7C80F0-BBE5-42D0-B473-F1DAD46E6D04}" type="presParOf" srcId="{28384296-A937-401C-A9BF-65D50AC89579}" destId="{2D208D40-DE99-4446-B5A5-8D1464A355CC}" srcOrd="1" destOrd="0" presId="urn:microsoft.com/office/officeart/2005/8/layout/radial2"/>
    <dgm:cxn modelId="{DC53D22D-D354-41C3-9E99-410C2DB29288}" type="presParOf" srcId="{28384296-A937-401C-A9BF-65D50AC89579}" destId="{32203F04-FBEE-4C03-A5C1-26F68C6AB09E}" srcOrd="2" destOrd="0" presId="urn:microsoft.com/office/officeart/2005/8/layout/radial2"/>
    <dgm:cxn modelId="{3ECD3140-7460-4D30-8C74-75BEA1B5688E}" type="presParOf" srcId="{32203F04-FBEE-4C03-A5C1-26F68C6AB09E}" destId="{072692CD-5C78-47B9-818F-A9E625C6D493}" srcOrd="0" destOrd="0" presId="urn:microsoft.com/office/officeart/2005/8/layout/radial2"/>
    <dgm:cxn modelId="{F23C17C8-477B-4CBE-8375-C7B45F0BEF77}" type="presParOf" srcId="{32203F04-FBEE-4C03-A5C1-26F68C6AB09E}" destId="{4323732E-540A-4035-8D47-632099D772B7}" srcOrd="1" destOrd="0" presId="urn:microsoft.com/office/officeart/2005/8/layout/radial2"/>
    <dgm:cxn modelId="{C474EF0B-1724-4941-9952-015CBA61070C}" type="presParOf" srcId="{28384296-A937-401C-A9BF-65D50AC89579}" destId="{B9909CC0-11C5-4AE6-8B88-A268E803A243}" srcOrd="3" destOrd="0" presId="urn:microsoft.com/office/officeart/2005/8/layout/radial2"/>
    <dgm:cxn modelId="{6A2AC663-3162-43B8-B5C2-F9BEF35230D1}" type="presParOf" srcId="{28384296-A937-401C-A9BF-65D50AC89579}" destId="{9887F6DF-D711-49BB-894A-FABAEA53D478}" srcOrd="4" destOrd="0" presId="urn:microsoft.com/office/officeart/2005/8/layout/radial2"/>
    <dgm:cxn modelId="{E09FAB4E-19ED-47B8-999E-46470307D4F6}" type="presParOf" srcId="{9887F6DF-D711-49BB-894A-FABAEA53D478}" destId="{78919E70-232D-4C0B-9D92-1D378F6374EA}" srcOrd="0" destOrd="0" presId="urn:microsoft.com/office/officeart/2005/8/layout/radial2"/>
    <dgm:cxn modelId="{CC0D28EC-737F-492C-8911-149DE7BC784C}" type="presParOf" srcId="{9887F6DF-D711-49BB-894A-FABAEA53D478}" destId="{6E2D19A5-0B70-40A1-AE6B-5476F219E8E4}" srcOrd="1" destOrd="0" presId="urn:microsoft.com/office/officeart/2005/8/layout/radial2"/>
    <dgm:cxn modelId="{646BC006-F3DF-4593-8947-16006BF80A04}" type="presParOf" srcId="{28384296-A937-401C-A9BF-65D50AC89579}" destId="{512B86DA-7B0A-4534-B9CA-3454FD4E6DA5}" srcOrd="5" destOrd="0" presId="urn:microsoft.com/office/officeart/2005/8/layout/radial2"/>
    <dgm:cxn modelId="{6CDFAD82-5A20-479D-A47A-BC9E5F0EF409}" type="presParOf" srcId="{28384296-A937-401C-A9BF-65D50AC89579}" destId="{0FCCB827-CAB9-48D7-BF7B-AB6CF919648A}" srcOrd="6" destOrd="0" presId="urn:microsoft.com/office/officeart/2005/8/layout/radial2"/>
    <dgm:cxn modelId="{0658A0DE-88B6-40A0-95D2-B2A4BC3FC0A6}" type="presParOf" srcId="{0FCCB827-CAB9-48D7-BF7B-AB6CF919648A}" destId="{158A61C3-7187-445D-A12B-108CEC7199F3}" srcOrd="0" destOrd="0" presId="urn:microsoft.com/office/officeart/2005/8/layout/radial2"/>
    <dgm:cxn modelId="{7B85F090-2631-4071-AC92-D0C5A6BD35A1}" type="presParOf" srcId="{0FCCB827-CAB9-48D7-BF7B-AB6CF919648A}" destId="{5BC6F4B5-6DFF-433D-871E-DA18DC08C23B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22FAC62-EF9D-4B57-B601-0FE33E493449}" type="doc">
      <dgm:prSet loTypeId="urn:microsoft.com/office/officeart/2008/layout/SquareAccentList" loCatId="list" qsTypeId="urn:microsoft.com/office/officeart/2005/8/quickstyle/simple1#2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E10F0CFB-7EF6-41F3-9D9E-A0685C424356}">
      <dgm:prSet phldrT="[Text]" custT="1"/>
      <dgm:spPr/>
      <dgm:t>
        <a:bodyPr/>
        <a:lstStyle/>
        <a:p>
          <a:r>
            <a:rPr lang="zh-CN" altLang="en-US" sz="1600" b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材料</a:t>
          </a:r>
          <a:endParaRPr lang="zh-CN" altLang="en-US" sz="1600" b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7505BFC-DC2A-486D-A00F-8CADB59766FE}" type="parTrans" cxnId="{8F7E64AA-1B41-4D41-A666-53043712A31A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4A80B89-164C-4526-8438-004B63D3BBC3}" type="sibTrans" cxnId="{8F7E64AA-1B41-4D41-A666-53043712A31A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6528CD3-44D4-43FD-9915-017C3AED8068}">
      <dgm:prSet phldrT="[Text]" custT="1"/>
      <dgm:spPr/>
      <dgm:t>
        <a:bodyPr/>
        <a:lstStyle/>
        <a:p>
          <a:r>
            <a:rPr lang="zh-CN" altLang="en-US" sz="1600" b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精仪</a:t>
          </a:r>
          <a:endParaRPr lang="zh-CN" altLang="en-US" sz="1600" b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3E76CA1-7CF7-4650-A750-68681CE44B4E}" type="parTrans" cxnId="{2D56A7F4-C622-4D4A-90D1-A3BF2C6043A0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A3307D3-38E8-4B09-9DEB-8D5F4D96987E}" type="sibTrans" cxnId="{2D56A7F4-C622-4D4A-90D1-A3BF2C6043A0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E3725F3-F7CE-48D5-9B20-9EA5CB705846}">
      <dgm:prSet phldrT="[Text]" custT="1"/>
      <dgm:spPr/>
      <dgm:t>
        <a:bodyPr/>
        <a:lstStyle/>
        <a:p>
          <a:r>
            <a:rPr lang="zh-CN" altLang="en-US" sz="1600" b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机械</a:t>
          </a:r>
          <a:endParaRPr lang="zh-CN" altLang="en-US" sz="1600" b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846A2B5-F96D-42FD-85EA-7159AF86C22C}" type="parTrans" cxnId="{F8658F04-098E-42EB-BEF5-C11BF4AF2E0D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8677A1D-61D8-4077-9104-3C74415DBD71}" type="sibTrans" cxnId="{F8658F04-098E-42EB-BEF5-C11BF4AF2E0D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89AC376-4D38-4BF2-A875-2488BF0688F0}">
      <dgm:prSet phldrT="[Text]" custT="1"/>
      <dgm:spPr/>
      <dgm:t>
        <a:bodyPr/>
        <a:lstStyle/>
        <a:p>
          <a:r>
            <a:rPr lang="zh-CN" altLang="en-US" sz="1600" b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电子</a:t>
          </a:r>
          <a:endParaRPr lang="zh-CN" altLang="en-US" sz="1600" b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E23AF40-C50A-4239-AA1C-8624F1350311}" type="parTrans" cxnId="{208A27F8-799F-451E-8D1B-430125C26B31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48824A3-39B8-4734-B4A1-F4F4D4BAEEDB}" type="sibTrans" cxnId="{208A27F8-799F-451E-8D1B-430125C26B31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5E476F2-DE03-46E9-9AC3-CDCD9C7FDC88}">
      <dgm:prSet phldrT="[Text]" custT="1"/>
      <dgm:spPr/>
      <dgm:t>
        <a:bodyPr/>
        <a:lstStyle/>
        <a:p>
          <a:r>
            <a:rPr lang="zh-CN" altLang="en-US" sz="1600" b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美术学院</a:t>
          </a:r>
          <a:endParaRPr lang="zh-CN" altLang="en-US" sz="1600" b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620C42A-4964-4DB4-B3DD-3695BB999473}" type="parTrans" cxnId="{7BC78F5C-E6BF-41B8-B488-14B370F34E6E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99AD596-3BEC-4FE6-BB74-09217877B2A2}" type="sibTrans" cxnId="{7BC78F5C-E6BF-41B8-B488-14B370F34E6E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3BDE80F-CAC6-4860-88EB-A7C111468295}">
      <dgm:prSet phldrT="[Text]" custT="1"/>
      <dgm:spPr/>
      <dgm:t>
        <a:bodyPr/>
        <a:lstStyle/>
        <a:p>
          <a:r>
            <a:rPr lang="zh-CN" altLang="en-US" sz="1600" b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环境</a:t>
          </a:r>
          <a:endParaRPr lang="zh-CN" altLang="en-US" sz="1600" b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FAAE9C-62EE-4CB8-9DB5-2104B3AB7A02}" type="parTrans" cxnId="{1B9089E2-5283-487E-ACF5-006C70C8D3BA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61C813E-1183-4A0C-A018-74F0E002205B}" type="sibTrans" cxnId="{1B9089E2-5283-487E-ACF5-006C70C8D3BA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2A45CB2-9F5B-441D-A345-F1F93112E02B}">
      <dgm:prSet phldrT="[Text]" custT="1"/>
      <dgm:spPr/>
      <dgm:t>
        <a:bodyPr/>
        <a:lstStyle/>
        <a:p>
          <a:r>
            <a:rPr lang="en-US" altLang="zh-CN" sz="1600" b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……</a:t>
          </a:r>
          <a:endParaRPr lang="zh-CN" altLang="en-US" sz="1600" b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19A548E-2A7B-4FE6-B741-6C4A29FB17A7}" type="parTrans" cxnId="{085BCEFA-1EC0-4905-BF0A-66883978824B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AC21C39-C08F-4671-BD91-E1561A123D1A}" type="sibTrans" cxnId="{085BCEFA-1EC0-4905-BF0A-66883978824B}">
      <dgm:prSet/>
      <dgm:spPr/>
      <dgm:t>
        <a:bodyPr/>
        <a:lstStyle/>
        <a:p>
          <a:endParaRPr lang="zh-CN" altLang="en-US" sz="1600" b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401F946-0DBC-478F-945C-E9BC34E2A92D}" type="pres">
      <dgm:prSet presAssocID="{222FAC62-EF9D-4B57-B601-0FE33E493449}" presName="layout" presStyleCnt="0">
        <dgm:presLayoutVars>
          <dgm:chMax/>
          <dgm:chPref/>
          <dgm:dir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17D005BC-534D-4DA6-8A31-E762C5399E8E}" type="pres">
      <dgm:prSet presAssocID="{E10F0CFB-7EF6-41F3-9D9E-A0685C424356}" presName="root" presStyleCnt="0">
        <dgm:presLayoutVars>
          <dgm:chMax/>
          <dgm:chPref/>
        </dgm:presLayoutVars>
      </dgm:prSet>
      <dgm:spPr/>
    </dgm:pt>
    <dgm:pt modelId="{6ABCE8D9-BB54-44BA-99FB-42197F620EE0}" type="pres">
      <dgm:prSet presAssocID="{E10F0CFB-7EF6-41F3-9D9E-A0685C424356}" presName="rootComposite" presStyleCnt="0">
        <dgm:presLayoutVars/>
      </dgm:prSet>
      <dgm:spPr/>
    </dgm:pt>
    <dgm:pt modelId="{57A709B7-E6FA-49DB-B0D4-2C3C63085567}" type="pres">
      <dgm:prSet presAssocID="{E10F0CFB-7EF6-41F3-9D9E-A0685C424356}" presName="ParentAccent" presStyleLbl="alignNode1" presStyleIdx="0" presStyleCnt="7"/>
      <dgm:spPr/>
    </dgm:pt>
    <dgm:pt modelId="{8CB019E6-D059-4951-83B9-9C8E7335255F}" type="pres">
      <dgm:prSet presAssocID="{E10F0CFB-7EF6-41F3-9D9E-A0685C424356}" presName="ParentSmallAccent" presStyleLbl="fgAcc1" presStyleIdx="0" presStyleCnt="7"/>
      <dgm:spPr/>
    </dgm:pt>
    <dgm:pt modelId="{F94ACC7B-AE69-4F29-91D3-617B112D5EFC}" type="pres">
      <dgm:prSet presAssocID="{E10F0CFB-7EF6-41F3-9D9E-A0685C424356}" presName="Parent" presStyleLbl="revTx" presStyleIdx="0" presStyleCnt="7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7940BD3-6D40-4508-8510-0020D5DEE2F5}" type="pres">
      <dgm:prSet presAssocID="{E10F0CFB-7EF6-41F3-9D9E-A0685C424356}" presName="childShape" presStyleCnt="0">
        <dgm:presLayoutVars>
          <dgm:chMax val="0"/>
          <dgm:chPref val="0"/>
        </dgm:presLayoutVars>
      </dgm:prSet>
      <dgm:spPr/>
    </dgm:pt>
    <dgm:pt modelId="{D4C713A8-FFE9-4FCF-890D-AEC36F7F7F8F}" type="pres">
      <dgm:prSet presAssocID="{16528CD3-44D4-43FD-9915-017C3AED8068}" presName="root" presStyleCnt="0">
        <dgm:presLayoutVars>
          <dgm:chMax/>
          <dgm:chPref/>
        </dgm:presLayoutVars>
      </dgm:prSet>
      <dgm:spPr/>
    </dgm:pt>
    <dgm:pt modelId="{0C046E7C-6C80-4319-8433-C089BCEB91E8}" type="pres">
      <dgm:prSet presAssocID="{16528CD3-44D4-43FD-9915-017C3AED8068}" presName="rootComposite" presStyleCnt="0">
        <dgm:presLayoutVars/>
      </dgm:prSet>
      <dgm:spPr/>
    </dgm:pt>
    <dgm:pt modelId="{7826E650-465B-4084-BA2E-966B9D93F085}" type="pres">
      <dgm:prSet presAssocID="{16528CD3-44D4-43FD-9915-017C3AED8068}" presName="ParentAccent" presStyleLbl="alignNode1" presStyleIdx="1" presStyleCnt="7"/>
      <dgm:spPr/>
    </dgm:pt>
    <dgm:pt modelId="{2ACDF504-9315-43D8-872F-74412019AD54}" type="pres">
      <dgm:prSet presAssocID="{16528CD3-44D4-43FD-9915-017C3AED8068}" presName="ParentSmallAccent" presStyleLbl="fgAcc1" presStyleIdx="1" presStyleCnt="7"/>
      <dgm:spPr/>
    </dgm:pt>
    <dgm:pt modelId="{134E95B5-8F30-41B8-A76A-7C65A90F509D}" type="pres">
      <dgm:prSet presAssocID="{16528CD3-44D4-43FD-9915-017C3AED8068}" presName="Parent" presStyleLbl="revTx" presStyleIdx="1" presStyleCnt="7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3AD55B4-CEE3-4191-A855-1C1CB4CDE5C7}" type="pres">
      <dgm:prSet presAssocID="{16528CD3-44D4-43FD-9915-017C3AED8068}" presName="childShape" presStyleCnt="0">
        <dgm:presLayoutVars>
          <dgm:chMax val="0"/>
          <dgm:chPref val="0"/>
        </dgm:presLayoutVars>
      </dgm:prSet>
      <dgm:spPr/>
    </dgm:pt>
    <dgm:pt modelId="{042880E2-0168-44AD-9CAB-60D816ABED6E}" type="pres">
      <dgm:prSet presAssocID="{6E3725F3-F7CE-48D5-9B20-9EA5CB705846}" presName="root" presStyleCnt="0">
        <dgm:presLayoutVars>
          <dgm:chMax/>
          <dgm:chPref/>
        </dgm:presLayoutVars>
      </dgm:prSet>
      <dgm:spPr/>
    </dgm:pt>
    <dgm:pt modelId="{862D3EE9-A7F6-49A9-9045-B4D4C95AE9CE}" type="pres">
      <dgm:prSet presAssocID="{6E3725F3-F7CE-48D5-9B20-9EA5CB705846}" presName="rootComposite" presStyleCnt="0">
        <dgm:presLayoutVars/>
      </dgm:prSet>
      <dgm:spPr/>
    </dgm:pt>
    <dgm:pt modelId="{B3FEE6B0-4392-4138-B0AF-55B25DDD5533}" type="pres">
      <dgm:prSet presAssocID="{6E3725F3-F7CE-48D5-9B20-9EA5CB705846}" presName="ParentAccent" presStyleLbl="alignNode1" presStyleIdx="2" presStyleCnt="7"/>
      <dgm:spPr/>
    </dgm:pt>
    <dgm:pt modelId="{161F163C-9A5E-4608-A1AC-F4AC43139A03}" type="pres">
      <dgm:prSet presAssocID="{6E3725F3-F7CE-48D5-9B20-9EA5CB705846}" presName="ParentSmallAccent" presStyleLbl="fgAcc1" presStyleIdx="2" presStyleCnt="7"/>
      <dgm:spPr/>
    </dgm:pt>
    <dgm:pt modelId="{4377B8E2-B38D-4C91-B221-74695D15CB34}" type="pres">
      <dgm:prSet presAssocID="{6E3725F3-F7CE-48D5-9B20-9EA5CB705846}" presName="Parent" presStyleLbl="revTx" presStyleIdx="2" presStyleCnt="7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0CC1F19-6A3A-4879-8C78-9F03C04561E7}" type="pres">
      <dgm:prSet presAssocID="{6E3725F3-F7CE-48D5-9B20-9EA5CB705846}" presName="childShape" presStyleCnt="0">
        <dgm:presLayoutVars>
          <dgm:chMax val="0"/>
          <dgm:chPref val="0"/>
        </dgm:presLayoutVars>
      </dgm:prSet>
      <dgm:spPr/>
    </dgm:pt>
    <dgm:pt modelId="{6C3EB8C7-0408-40B0-935A-F5B76A83E06E}" type="pres">
      <dgm:prSet presAssocID="{589AC376-4D38-4BF2-A875-2488BF0688F0}" presName="root" presStyleCnt="0">
        <dgm:presLayoutVars>
          <dgm:chMax/>
          <dgm:chPref/>
        </dgm:presLayoutVars>
      </dgm:prSet>
      <dgm:spPr/>
    </dgm:pt>
    <dgm:pt modelId="{A473C182-3AD1-45DE-9045-9EF267A204F2}" type="pres">
      <dgm:prSet presAssocID="{589AC376-4D38-4BF2-A875-2488BF0688F0}" presName="rootComposite" presStyleCnt="0">
        <dgm:presLayoutVars/>
      </dgm:prSet>
      <dgm:spPr/>
    </dgm:pt>
    <dgm:pt modelId="{23F4F5E2-C535-441A-9C97-A058046C8FB3}" type="pres">
      <dgm:prSet presAssocID="{589AC376-4D38-4BF2-A875-2488BF0688F0}" presName="ParentAccent" presStyleLbl="alignNode1" presStyleIdx="3" presStyleCnt="7"/>
      <dgm:spPr/>
    </dgm:pt>
    <dgm:pt modelId="{3A95CC79-2474-4291-8829-9CBC9851DF63}" type="pres">
      <dgm:prSet presAssocID="{589AC376-4D38-4BF2-A875-2488BF0688F0}" presName="ParentSmallAccent" presStyleLbl="fgAcc1" presStyleIdx="3" presStyleCnt="7"/>
      <dgm:spPr/>
    </dgm:pt>
    <dgm:pt modelId="{22C8EF99-603A-4CDC-B32F-A101A33E6E1C}" type="pres">
      <dgm:prSet presAssocID="{589AC376-4D38-4BF2-A875-2488BF0688F0}" presName="Parent" presStyleLbl="revTx" presStyleIdx="3" presStyleCnt="7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875B862-2BAD-4DC4-9FEF-54A7514DB231}" type="pres">
      <dgm:prSet presAssocID="{589AC376-4D38-4BF2-A875-2488BF0688F0}" presName="childShape" presStyleCnt="0">
        <dgm:presLayoutVars>
          <dgm:chMax val="0"/>
          <dgm:chPref val="0"/>
        </dgm:presLayoutVars>
      </dgm:prSet>
      <dgm:spPr/>
    </dgm:pt>
    <dgm:pt modelId="{78F1217E-B010-48B2-8E7A-A8BE85ED3933}" type="pres">
      <dgm:prSet presAssocID="{25E476F2-DE03-46E9-9AC3-CDCD9C7FDC88}" presName="root" presStyleCnt="0">
        <dgm:presLayoutVars>
          <dgm:chMax/>
          <dgm:chPref/>
        </dgm:presLayoutVars>
      </dgm:prSet>
      <dgm:spPr/>
    </dgm:pt>
    <dgm:pt modelId="{7AC59472-2D4F-4E35-9465-39E3D30CF5E8}" type="pres">
      <dgm:prSet presAssocID="{25E476F2-DE03-46E9-9AC3-CDCD9C7FDC88}" presName="rootComposite" presStyleCnt="0">
        <dgm:presLayoutVars/>
      </dgm:prSet>
      <dgm:spPr/>
    </dgm:pt>
    <dgm:pt modelId="{59D37D96-87CC-48E5-A03D-1BC25119747B}" type="pres">
      <dgm:prSet presAssocID="{25E476F2-DE03-46E9-9AC3-CDCD9C7FDC88}" presName="ParentAccent" presStyleLbl="alignNode1" presStyleIdx="4" presStyleCnt="7"/>
      <dgm:spPr/>
    </dgm:pt>
    <dgm:pt modelId="{697604CE-0097-4B52-9E3C-DB6BC5542A8A}" type="pres">
      <dgm:prSet presAssocID="{25E476F2-DE03-46E9-9AC3-CDCD9C7FDC88}" presName="ParentSmallAccent" presStyleLbl="fgAcc1" presStyleIdx="4" presStyleCnt="7"/>
      <dgm:spPr/>
    </dgm:pt>
    <dgm:pt modelId="{B16FB861-C763-4C29-9438-B64524DC8624}" type="pres">
      <dgm:prSet presAssocID="{25E476F2-DE03-46E9-9AC3-CDCD9C7FDC88}" presName="Parent" presStyleLbl="revTx" presStyleIdx="4" presStyleCnt="7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C5CE944-6884-4F66-B632-877B769B7B80}" type="pres">
      <dgm:prSet presAssocID="{25E476F2-DE03-46E9-9AC3-CDCD9C7FDC88}" presName="childShape" presStyleCnt="0">
        <dgm:presLayoutVars>
          <dgm:chMax val="0"/>
          <dgm:chPref val="0"/>
        </dgm:presLayoutVars>
      </dgm:prSet>
      <dgm:spPr/>
    </dgm:pt>
    <dgm:pt modelId="{3A0CDEC9-65BC-4489-985E-1ECCC2789A13}" type="pres">
      <dgm:prSet presAssocID="{23BDE80F-CAC6-4860-88EB-A7C111468295}" presName="root" presStyleCnt="0">
        <dgm:presLayoutVars>
          <dgm:chMax/>
          <dgm:chPref/>
        </dgm:presLayoutVars>
      </dgm:prSet>
      <dgm:spPr/>
    </dgm:pt>
    <dgm:pt modelId="{EDA3EA14-F939-4EFA-8FE9-C7906B0C8E76}" type="pres">
      <dgm:prSet presAssocID="{23BDE80F-CAC6-4860-88EB-A7C111468295}" presName="rootComposite" presStyleCnt="0">
        <dgm:presLayoutVars/>
      </dgm:prSet>
      <dgm:spPr/>
    </dgm:pt>
    <dgm:pt modelId="{465962A9-D4F8-4632-9F23-FBBFC8161771}" type="pres">
      <dgm:prSet presAssocID="{23BDE80F-CAC6-4860-88EB-A7C111468295}" presName="ParentAccent" presStyleLbl="alignNode1" presStyleIdx="5" presStyleCnt="7"/>
      <dgm:spPr/>
    </dgm:pt>
    <dgm:pt modelId="{997E0645-708B-48A5-AC46-15E01A7D5A56}" type="pres">
      <dgm:prSet presAssocID="{23BDE80F-CAC6-4860-88EB-A7C111468295}" presName="ParentSmallAccent" presStyleLbl="fgAcc1" presStyleIdx="5" presStyleCnt="7"/>
      <dgm:spPr/>
    </dgm:pt>
    <dgm:pt modelId="{BD0B1744-CB29-4B22-9CD1-5E882CB40488}" type="pres">
      <dgm:prSet presAssocID="{23BDE80F-CAC6-4860-88EB-A7C111468295}" presName="Parent" presStyleLbl="revTx" presStyleIdx="5" presStyleCnt="7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9B63BAA-3D1A-44F8-92A3-B02C3D936843}" type="pres">
      <dgm:prSet presAssocID="{23BDE80F-CAC6-4860-88EB-A7C111468295}" presName="childShape" presStyleCnt="0">
        <dgm:presLayoutVars>
          <dgm:chMax val="0"/>
          <dgm:chPref val="0"/>
        </dgm:presLayoutVars>
      </dgm:prSet>
      <dgm:spPr/>
    </dgm:pt>
    <dgm:pt modelId="{9856B480-2BCA-4DB3-809E-E53ACB9A2194}" type="pres">
      <dgm:prSet presAssocID="{72A45CB2-9F5B-441D-A345-F1F93112E02B}" presName="root" presStyleCnt="0">
        <dgm:presLayoutVars>
          <dgm:chMax/>
          <dgm:chPref/>
        </dgm:presLayoutVars>
      </dgm:prSet>
      <dgm:spPr/>
    </dgm:pt>
    <dgm:pt modelId="{EDD6A052-6A60-4145-94FA-1588912FFA1D}" type="pres">
      <dgm:prSet presAssocID="{72A45CB2-9F5B-441D-A345-F1F93112E02B}" presName="rootComposite" presStyleCnt="0">
        <dgm:presLayoutVars/>
      </dgm:prSet>
      <dgm:spPr/>
    </dgm:pt>
    <dgm:pt modelId="{71182726-7748-4BA8-91D0-2D582D3E4A2E}" type="pres">
      <dgm:prSet presAssocID="{72A45CB2-9F5B-441D-A345-F1F93112E02B}" presName="ParentAccent" presStyleLbl="alignNode1" presStyleIdx="6" presStyleCnt="7"/>
      <dgm:spPr/>
    </dgm:pt>
    <dgm:pt modelId="{EC0C5870-BCAE-4CBB-BAA1-E8447C171220}" type="pres">
      <dgm:prSet presAssocID="{72A45CB2-9F5B-441D-A345-F1F93112E02B}" presName="ParentSmallAccent" presStyleLbl="fgAcc1" presStyleIdx="6" presStyleCnt="7"/>
      <dgm:spPr/>
    </dgm:pt>
    <dgm:pt modelId="{8FA77A5A-4F0D-40F6-849A-20C79CD0843B}" type="pres">
      <dgm:prSet presAssocID="{72A45CB2-9F5B-441D-A345-F1F93112E02B}" presName="Parent" presStyleLbl="revTx" presStyleIdx="6" presStyleCnt="7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CEFC376-A170-4F5C-9B30-479182BC5D07}" type="pres">
      <dgm:prSet presAssocID="{72A45CB2-9F5B-441D-A345-F1F93112E02B}" presName="childShape" presStyleCnt="0">
        <dgm:presLayoutVars>
          <dgm:chMax val="0"/>
          <dgm:chPref val="0"/>
        </dgm:presLayoutVars>
      </dgm:prSet>
      <dgm:spPr/>
    </dgm:pt>
  </dgm:ptLst>
  <dgm:cxnLst>
    <dgm:cxn modelId="{F8658F04-098E-42EB-BEF5-C11BF4AF2E0D}" srcId="{222FAC62-EF9D-4B57-B601-0FE33E493449}" destId="{6E3725F3-F7CE-48D5-9B20-9EA5CB705846}" srcOrd="2" destOrd="0" parTransId="{B846A2B5-F96D-42FD-85EA-7159AF86C22C}" sibTransId="{C8677A1D-61D8-4077-9104-3C74415DBD71}"/>
    <dgm:cxn modelId="{1B9089E2-5283-487E-ACF5-006C70C8D3BA}" srcId="{222FAC62-EF9D-4B57-B601-0FE33E493449}" destId="{23BDE80F-CAC6-4860-88EB-A7C111468295}" srcOrd="5" destOrd="0" parTransId="{DDFAAE9C-62EE-4CB8-9DB5-2104B3AB7A02}" sibTransId="{F61C813E-1183-4A0C-A018-74F0E002205B}"/>
    <dgm:cxn modelId="{7BC78F5C-E6BF-41B8-B488-14B370F34E6E}" srcId="{222FAC62-EF9D-4B57-B601-0FE33E493449}" destId="{25E476F2-DE03-46E9-9AC3-CDCD9C7FDC88}" srcOrd="4" destOrd="0" parTransId="{B620C42A-4964-4DB4-B3DD-3695BB999473}" sibTransId="{699AD596-3BEC-4FE6-BB74-09217877B2A2}"/>
    <dgm:cxn modelId="{085BCEFA-1EC0-4905-BF0A-66883978824B}" srcId="{222FAC62-EF9D-4B57-B601-0FE33E493449}" destId="{72A45CB2-9F5B-441D-A345-F1F93112E02B}" srcOrd="6" destOrd="0" parTransId="{B19A548E-2A7B-4FE6-B741-6C4A29FB17A7}" sibTransId="{9AC21C39-C08F-4671-BD91-E1561A123D1A}"/>
    <dgm:cxn modelId="{CE3DC57C-CDF7-4B0B-86A5-BDF54439D7BC}" type="presOf" srcId="{589AC376-4D38-4BF2-A875-2488BF0688F0}" destId="{22C8EF99-603A-4CDC-B32F-A101A33E6E1C}" srcOrd="0" destOrd="0" presId="urn:microsoft.com/office/officeart/2008/layout/SquareAccentList"/>
    <dgm:cxn modelId="{2D56A7F4-C622-4D4A-90D1-A3BF2C6043A0}" srcId="{222FAC62-EF9D-4B57-B601-0FE33E493449}" destId="{16528CD3-44D4-43FD-9915-017C3AED8068}" srcOrd="1" destOrd="0" parTransId="{D3E76CA1-7CF7-4650-A750-68681CE44B4E}" sibTransId="{FA3307D3-38E8-4B09-9DEB-8D5F4D96987E}"/>
    <dgm:cxn modelId="{208A27F8-799F-451E-8D1B-430125C26B31}" srcId="{222FAC62-EF9D-4B57-B601-0FE33E493449}" destId="{589AC376-4D38-4BF2-A875-2488BF0688F0}" srcOrd="3" destOrd="0" parTransId="{5E23AF40-C50A-4239-AA1C-8624F1350311}" sibTransId="{F48824A3-39B8-4734-B4A1-F4F4D4BAEEDB}"/>
    <dgm:cxn modelId="{EFBD1513-B91B-4BD8-A548-B909A006E4D4}" type="presOf" srcId="{16528CD3-44D4-43FD-9915-017C3AED8068}" destId="{134E95B5-8F30-41B8-A76A-7C65A90F509D}" srcOrd="0" destOrd="0" presId="urn:microsoft.com/office/officeart/2008/layout/SquareAccentList"/>
    <dgm:cxn modelId="{8F7E64AA-1B41-4D41-A666-53043712A31A}" srcId="{222FAC62-EF9D-4B57-B601-0FE33E493449}" destId="{E10F0CFB-7EF6-41F3-9D9E-A0685C424356}" srcOrd="0" destOrd="0" parTransId="{F7505BFC-DC2A-486D-A00F-8CADB59766FE}" sibTransId="{74A80B89-164C-4526-8438-004B63D3BBC3}"/>
    <dgm:cxn modelId="{5C2EE273-2FFF-4F93-B4C1-A161C92705EF}" type="presOf" srcId="{222FAC62-EF9D-4B57-B601-0FE33E493449}" destId="{7401F946-0DBC-478F-945C-E9BC34E2A92D}" srcOrd="0" destOrd="0" presId="urn:microsoft.com/office/officeart/2008/layout/SquareAccentList"/>
    <dgm:cxn modelId="{1AF98B5A-F2CA-4DF3-91AC-9068427BE885}" type="presOf" srcId="{25E476F2-DE03-46E9-9AC3-CDCD9C7FDC88}" destId="{B16FB861-C763-4C29-9438-B64524DC8624}" srcOrd="0" destOrd="0" presId="urn:microsoft.com/office/officeart/2008/layout/SquareAccentList"/>
    <dgm:cxn modelId="{8D913C40-6205-457B-96D9-C90FF3813C3E}" type="presOf" srcId="{E10F0CFB-7EF6-41F3-9D9E-A0685C424356}" destId="{F94ACC7B-AE69-4F29-91D3-617B112D5EFC}" srcOrd="0" destOrd="0" presId="urn:microsoft.com/office/officeart/2008/layout/SquareAccentList"/>
    <dgm:cxn modelId="{D7A72283-6234-4FC2-86EA-375DE0D1EE78}" type="presOf" srcId="{23BDE80F-CAC6-4860-88EB-A7C111468295}" destId="{BD0B1744-CB29-4B22-9CD1-5E882CB40488}" srcOrd="0" destOrd="0" presId="urn:microsoft.com/office/officeart/2008/layout/SquareAccentList"/>
    <dgm:cxn modelId="{7740DB43-D5C2-47A0-805F-E254AB55743F}" type="presOf" srcId="{72A45CB2-9F5B-441D-A345-F1F93112E02B}" destId="{8FA77A5A-4F0D-40F6-849A-20C79CD0843B}" srcOrd="0" destOrd="0" presId="urn:microsoft.com/office/officeart/2008/layout/SquareAccentList"/>
    <dgm:cxn modelId="{3882ECA6-152A-428A-9351-63D4AD560663}" type="presOf" srcId="{6E3725F3-F7CE-48D5-9B20-9EA5CB705846}" destId="{4377B8E2-B38D-4C91-B221-74695D15CB34}" srcOrd="0" destOrd="0" presId="urn:microsoft.com/office/officeart/2008/layout/SquareAccentList"/>
    <dgm:cxn modelId="{D23A629C-A5E9-4197-B0C2-6AFA31340AFB}" type="presParOf" srcId="{7401F946-0DBC-478F-945C-E9BC34E2A92D}" destId="{17D005BC-534D-4DA6-8A31-E762C5399E8E}" srcOrd="0" destOrd="0" presId="urn:microsoft.com/office/officeart/2008/layout/SquareAccentList"/>
    <dgm:cxn modelId="{1C4E2DB0-F6C7-4367-9EDB-0B12AD26BF83}" type="presParOf" srcId="{17D005BC-534D-4DA6-8A31-E762C5399E8E}" destId="{6ABCE8D9-BB54-44BA-99FB-42197F620EE0}" srcOrd="0" destOrd="0" presId="urn:microsoft.com/office/officeart/2008/layout/SquareAccentList"/>
    <dgm:cxn modelId="{C1E0B731-40C9-4405-B9A9-264E79BE4AF9}" type="presParOf" srcId="{6ABCE8D9-BB54-44BA-99FB-42197F620EE0}" destId="{57A709B7-E6FA-49DB-B0D4-2C3C63085567}" srcOrd="0" destOrd="0" presId="urn:microsoft.com/office/officeart/2008/layout/SquareAccentList"/>
    <dgm:cxn modelId="{4C5352CB-39BD-4FE2-9113-B70883BD4AC0}" type="presParOf" srcId="{6ABCE8D9-BB54-44BA-99FB-42197F620EE0}" destId="{8CB019E6-D059-4951-83B9-9C8E7335255F}" srcOrd="1" destOrd="0" presId="urn:microsoft.com/office/officeart/2008/layout/SquareAccentList"/>
    <dgm:cxn modelId="{1931B1B8-4BB5-4454-A47E-DBF314972CF4}" type="presParOf" srcId="{6ABCE8D9-BB54-44BA-99FB-42197F620EE0}" destId="{F94ACC7B-AE69-4F29-91D3-617B112D5EFC}" srcOrd="2" destOrd="0" presId="urn:microsoft.com/office/officeart/2008/layout/SquareAccentList"/>
    <dgm:cxn modelId="{5BBDFF67-6E4D-4679-9A27-409D9E6C6BE9}" type="presParOf" srcId="{17D005BC-534D-4DA6-8A31-E762C5399E8E}" destId="{27940BD3-6D40-4508-8510-0020D5DEE2F5}" srcOrd="1" destOrd="0" presId="urn:microsoft.com/office/officeart/2008/layout/SquareAccentList"/>
    <dgm:cxn modelId="{597102F0-02EF-42FB-ACA0-A857D3AE2CD7}" type="presParOf" srcId="{7401F946-0DBC-478F-945C-E9BC34E2A92D}" destId="{D4C713A8-FFE9-4FCF-890D-AEC36F7F7F8F}" srcOrd="1" destOrd="0" presId="urn:microsoft.com/office/officeart/2008/layout/SquareAccentList"/>
    <dgm:cxn modelId="{F61700CB-0A20-4133-9F0C-56084893E833}" type="presParOf" srcId="{D4C713A8-FFE9-4FCF-890D-AEC36F7F7F8F}" destId="{0C046E7C-6C80-4319-8433-C089BCEB91E8}" srcOrd="0" destOrd="0" presId="urn:microsoft.com/office/officeart/2008/layout/SquareAccentList"/>
    <dgm:cxn modelId="{A451B0A1-EC71-4698-929F-A5BED056808F}" type="presParOf" srcId="{0C046E7C-6C80-4319-8433-C089BCEB91E8}" destId="{7826E650-465B-4084-BA2E-966B9D93F085}" srcOrd="0" destOrd="0" presId="urn:microsoft.com/office/officeart/2008/layout/SquareAccentList"/>
    <dgm:cxn modelId="{47229E16-B90B-4F10-9110-BEE3EE504628}" type="presParOf" srcId="{0C046E7C-6C80-4319-8433-C089BCEB91E8}" destId="{2ACDF504-9315-43D8-872F-74412019AD54}" srcOrd="1" destOrd="0" presId="urn:microsoft.com/office/officeart/2008/layout/SquareAccentList"/>
    <dgm:cxn modelId="{D1137306-B34F-4EE8-85D7-D14867DD10D8}" type="presParOf" srcId="{0C046E7C-6C80-4319-8433-C089BCEB91E8}" destId="{134E95B5-8F30-41B8-A76A-7C65A90F509D}" srcOrd="2" destOrd="0" presId="urn:microsoft.com/office/officeart/2008/layout/SquareAccentList"/>
    <dgm:cxn modelId="{E191DD95-69D0-4713-8A7A-1D7FE851EB44}" type="presParOf" srcId="{D4C713A8-FFE9-4FCF-890D-AEC36F7F7F8F}" destId="{13AD55B4-CEE3-4191-A855-1C1CB4CDE5C7}" srcOrd="1" destOrd="0" presId="urn:microsoft.com/office/officeart/2008/layout/SquareAccentList"/>
    <dgm:cxn modelId="{8136A7C2-A3D5-4E5A-8346-20D072722C09}" type="presParOf" srcId="{7401F946-0DBC-478F-945C-E9BC34E2A92D}" destId="{042880E2-0168-44AD-9CAB-60D816ABED6E}" srcOrd="2" destOrd="0" presId="urn:microsoft.com/office/officeart/2008/layout/SquareAccentList"/>
    <dgm:cxn modelId="{A4748B8A-F239-41A5-A52D-D7B2257026D6}" type="presParOf" srcId="{042880E2-0168-44AD-9CAB-60D816ABED6E}" destId="{862D3EE9-A7F6-49A9-9045-B4D4C95AE9CE}" srcOrd="0" destOrd="0" presId="urn:microsoft.com/office/officeart/2008/layout/SquareAccentList"/>
    <dgm:cxn modelId="{9B67F771-8775-4585-AD10-5789464044DC}" type="presParOf" srcId="{862D3EE9-A7F6-49A9-9045-B4D4C95AE9CE}" destId="{B3FEE6B0-4392-4138-B0AF-55B25DDD5533}" srcOrd="0" destOrd="0" presId="urn:microsoft.com/office/officeart/2008/layout/SquareAccentList"/>
    <dgm:cxn modelId="{DC62E3A4-DB47-4572-8359-C45AD5D12022}" type="presParOf" srcId="{862D3EE9-A7F6-49A9-9045-B4D4C95AE9CE}" destId="{161F163C-9A5E-4608-A1AC-F4AC43139A03}" srcOrd="1" destOrd="0" presId="urn:microsoft.com/office/officeart/2008/layout/SquareAccentList"/>
    <dgm:cxn modelId="{C6DBBD5A-57CD-4CD2-85DD-5656B2E146DE}" type="presParOf" srcId="{862D3EE9-A7F6-49A9-9045-B4D4C95AE9CE}" destId="{4377B8E2-B38D-4C91-B221-74695D15CB34}" srcOrd="2" destOrd="0" presId="urn:microsoft.com/office/officeart/2008/layout/SquareAccentList"/>
    <dgm:cxn modelId="{4D4D3385-1F27-4123-BA6D-845023E5FE3E}" type="presParOf" srcId="{042880E2-0168-44AD-9CAB-60D816ABED6E}" destId="{30CC1F19-6A3A-4879-8C78-9F03C04561E7}" srcOrd="1" destOrd="0" presId="urn:microsoft.com/office/officeart/2008/layout/SquareAccentList"/>
    <dgm:cxn modelId="{4EBA73D9-59E0-457D-81F9-C99A2153FE30}" type="presParOf" srcId="{7401F946-0DBC-478F-945C-E9BC34E2A92D}" destId="{6C3EB8C7-0408-40B0-935A-F5B76A83E06E}" srcOrd="3" destOrd="0" presId="urn:microsoft.com/office/officeart/2008/layout/SquareAccentList"/>
    <dgm:cxn modelId="{628F5A98-FC8C-4014-9682-A21A029D8F8D}" type="presParOf" srcId="{6C3EB8C7-0408-40B0-935A-F5B76A83E06E}" destId="{A473C182-3AD1-45DE-9045-9EF267A204F2}" srcOrd="0" destOrd="0" presId="urn:microsoft.com/office/officeart/2008/layout/SquareAccentList"/>
    <dgm:cxn modelId="{9619AA03-49BF-41F8-8DF8-E988E4DF79DD}" type="presParOf" srcId="{A473C182-3AD1-45DE-9045-9EF267A204F2}" destId="{23F4F5E2-C535-441A-9C97-A058046C8FB3}" srcOrd="0" destOrd="0" presId="urn:microsoft.com/office/officeart/2008/layout/SquareAccentList"/>
    <dgm:cxn modelId="{68B133B7-7B23-4BCB-B727-7AA2EC264417}" type="presParOf" srcId="{A473C182-3AD1-45DE-9045-9EF267A204F2}" destId="{3A95CC79-2474-4291-8829-9CBC9851DF63}" srcOrd="1" destOrd="0" presId="urn:microsoft.com/office/officeart/2008/layout/SquareAccentList"/>
    <dgm:cxn modelId="{207345C1-6444-456E-B3CA-5E3A560F9ED8}" type="presParOf" srcId="{A473C182-3AD1-45DE-9045-9EF267A204F2}" destId="{22C8EF99-603A-4CDC-B32F-A101A33E6E1C}" srcOrd="2" destOrd="0" presId="urn:microsoft.com/office/officeart/2008/layout/SquareAccentList"/>
    <dgm:cxn modelId="{F6F0A727-EF0B-4087-8837-DAE44476CACF}" type="presParOf" srcId="{6C3EB8C7-0408-40B0-935A-F5B76A83E06E}" destId="{D875B862-2BAD-4DC4-9FEF-54A7514DB231}" srcOrd="1" destOrd="0" presId="urn:microsoft.com/office/officeart/2008/layout/SquareAccentList"/>
    <dgm:cxn modelId="{3DACECCE-2A1A-461B-8177-895F896E756E}" type="presParOf" srcId="{7401F946-0DBC-478F-945C-E9BC34E2A92D}" destId="{78F1217E-B010-48B2-8E7A-A8BE85ED3933}" srcOrd="4" destOrd="0" presId="urn:microsoft.com/office/officeart/2008/layout/SquareAccentList"/>
    <dgm:cxn modelId="{5367B451-E734-449C-A2E2-26497D6181B9}" type="presParOf" srcId="{78F1217E-B010-48B2-8E7A-A8BE85ED3933}" destId="{7AC59472-2D4F-4E35-9465-39E3D30CF5E8}" srcOrd="0" destOrd="0" presId="urn:microsoft.com/office/officeart/2008/layout/SquareAccentList"/>
    <dgm:cxn modelId="{1108E4F8-DEC9-4B9C-B37E-041C731CCE41}" type="presParOf" srcId="{7AC59472-2D4F-4E35-9465-39E3D30CF5E8}" destId="{59D37D96-87CC-48E5-A03D-1BC25119747B}" srcOrd="0" destOrd="0" presId="urn:microsoft.com/office/officeart/2008/layout/SquareAccentList"/>
    <dgm:cxn modelId="{AE3DAC83-CA1B-4E7E-8885-D6C0C0FE6A99}" type="presParOf" srcId="{7AC59472-2D4F-4E35-9465-39E3D30CF5E8}" destId="{697604CE-0097-4B52-9E3C-DB6BC5542A8A}" srcOrd="1" destOrd="0" presId="urn:microsoft.com/office/officeart/2008/layout/SquareAccentList"/>
    <dgm:cxn modelId="{B05707ED-0B69-4A58-8457-E9170A2B117C}" type="presParOf" srcId="{7AC59472-2D4F-4E35-9465-39E3D30CF5E8}" destId="{B16FB861-C763-4C29-9438-B64524DC8624}" srcOrd="2" destOrd="0" presId="urn:microsoft.com/office/officeart/2008/layout/SquareAccentList"/>
    <dgm:cxn modelId="{16CF5768-B2FF-4857-82D0-2F722079FCED}" type="presParOf" srcId="{78F1217E-B010-48B2-8E7A-A8BE85ED3933}" destId="{FC5CE944-6884-4F66-B632-877B769B7B80}" srcOrd="1" destOrd="0" presId="urn:microsoft.com/office/officeart/2008/layout/SquareAccentList"/>
    <dgm:cxn modelId="{8300EA88-2696-4284-AD1B-1E536B57CE82}" type="presParOf" srcId="{7401F946-0DBC-478F-945C-E9BC34E2A92D}" destId="{3A0CDEC9-65BC-4489-985E-1ECCC2789A13}" srcOrd="5" destOrd="0" presId="urn:microsoft.com/office/officeart/2008/layout/SquareAccentList"/>
    <dgm:cxn modelId="{EC1BA6AA-EFF2-4F8E-B445-552DBAE5BE85}" type="presParOf" srcId="{3A0CDEC9-65BC-4489-985E-1ECCC2789A13}" destId="{EDA3EA14-F939-4EFA-8FE9-C7906B0C8E76}" srcOrd="0" destOrd="0" presId="urn:microsoft.com/office/officeart/2008/layout/SquareAccentList"/>
    <dgm:cxn modelId="{0C3985E8-6D33-4C9A-A00A-52E259289D0C}" type="presParOf" srcId="{EDA3EA14-F939-4EFA-8FE9-C7906B0C8E76}" destId="{465962A9-D4F8-4632-9F23-FBBFC8161771}" srcOrd="0" destOrd="0" presId="urn:microsoft.com/office/officeart/2008/layout/SquareAccentList"/>
    <dgm:cxn modelId="{091C3BBB-FECE-41C6-893C-71AA5B8F4FFC}" type="presParOf" srcId="{EDA3EA14-F939-4EFA-8FE9-C7906B0C8E76}" destId="{997E0645-708B-48A5-AC46-15E01A7D5A56}" srcOrd="1" destOrd="0" presId="urn:microsoft.com/office/officeart/2008/layout/SquareAccentList"/>
    <dgm:cxn modelId="{6BD9F30C-F11D-4671-8DEB-538EADEC4B2B}" type="presParOf" srcId="{EDA3EA14-F939-4EFA-8FE9-C7906B0C8E76}" destId="{BD0B1744-CB29-4B22-9CD1-5E882CB40488}" srcOrd="2" destOrd="0" presId="urn:microsoft.com/office/officeart/2008/layout/SquareAccentList"/>
    <dgm:cxn modelId="{C32043E8-515D-423B-B86A-C3EC959BBFFF}" type="presParOf" srcId="{3A0CDEC9-65BC-4489-985E-1ECCC2789A13}" destId="{99B63BAA-3D1A-44F8-92A3-B02C3D936843}" srcOrd="1" destOrd="0" presId="urn:microsoft.com/office/officeart/2008/layout/SquareAccentList"/>
    <dgm:cxn modelId="{01225800-9967-4118-BA0F-6ACCBB69D989}" type="presParOf" srcId="{7401F946-0DBC-478F-945C-E9BC34E2A92D}" destId="{9856B480-2BCA-4DB3-809E-E53ACB9A2194}" srcOrd="6" destOrd="0" presId="urn:microsoft.com/office/officeart/2008/layout/SquareAccentList"/>
    <dgm:cxn modelId="{BC6FA7D7-7EAE-401B-8CD9-FBDEBD6F4517}" type="presParOf" srcId="{9856B480-2BCA-4DB3-809E-E53ACB9A2194}" destId="{EDD6A052-6A60-4145-94FA-1588912FFA1D}" srcOrd="0" destOrd="0" presId="urn:microsoft.com/office/officeart/2008/layout/SquareAccentList"/>
    <dgm:cxn modelId="{E5DFC69B-4B66-4CAB-BD08-C40D280482F5}" type="presParOf" srcId="{EDD6A052-6A60-4145-94FA-1588912FFA1D}" destId="{71182726-7748-4BA8-91D0-2D582D3E4A2E}" srcOrd="0" destOrd="0" presId="urn:microsoft.com/office/officeart/2008/layout/SquareAccentList"/>
    <dgm:cxn modelId="{980B4788-2A55-48B8-A86C-FF5209217884}" type="presParOf" srcId="{EDD6A052-6A60-4145-94FA-1588912FFA1D}" destId="{EC0C5870-BCAE-4CBB-BAA1-E8447C171220}" srcOrd="1" destOrd="0" presId="urn:microsoft.com/office/officeart/2008/layout/SquareAccentList"/>
    <dgm:cxn modelId="{74B26471-0412-4121-858B-F82AF40BD4E9}" type="presParOf" srcId="{EDD6A052-6A60-4145-94FA-1588912FFA1D}" destId="{8FA77A5A-4F0D-40F6-849A-20C79CD0843B}" srcOrd="2" destOrd="0" presId="urn:microsoft.com/office/officeart/2008/layout/SquareAccentList"/>
    <dgm:cxn modelId="{73A40726-0EA8-47E5-ADB5-08265F34FC17}" type="presParOf" srcId="{9856B480-2BCA-4DB3-809E-E53ACB9A2194}" destId="{ECEFC376-A170-4F5C-9B30-479182BC5D07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230A92D-DAFC-CF41-97C3-6250F6D482DE}" type="doc">
      <dgm:prSet loTypeId="urn:microsoft.com/office/officeart/2005/8/layout/chevron1" loCatId="" qsTypeId="urn:microsoft.com/office/officeart/2005/8/quickstyle/simple1#2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D14EFF52-E80F-6647-B440-F0FB9F4A01DB}">
      <dgm:prSet phldrT="[文本]" custT="1"/>
      <dgm:spPr/>
      <dgm:t>
        <a:bodyPr/>
        <a:lstStyle/>
        <a:p>
          <a:r>
            <a:rPr lang="zh-CN" altLang="en-US" sz="105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原型验证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C6786F1-8E8B-3E4E-9865-02C85D5CAD55}" type="sibTrans" cxnId="{FB415E65-18A5-4949-8A6A-7535906A4797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339FAF5-36CD-974F-8BA6-F531611D37B5}" type="parTrans" cxnId="{FB415E65-18A5-4949-8A6A-7535906A4797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2DB2D64-9DB0-3948-95A3-21E33C9A2BE3}">
      <dgm:prSet phldrT="[文本]" custT="1"/>
      <dgm:spPr/>
      <dgm:t>
        <a:bodyPr/>
        <a:lstStyle/>
        <a:p>
          <a:r>
            <a:rPr lang="zh-CN" altLang="en-US" sz="105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产品设计培训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2CFBDD8-1E7A-1E49-ABBA-8E5B5AE0EA20}" type="sibTrans" cxnId="{F674D9E7-F5F0-474F-8C90-18FB84CAFB5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B1152A3-CA42-EB42-B84A-8FCE2D6F234C}" type="parTrans" cxnId="{F674D9E7-F5F0-474F-8C90-18FB84CAFB5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0D0A685-2038-E041-A644-C6134EBF2177}">
      <dgm:prSet phldrT="[文本]" custT="1"/>
      <dgm:spPr/>
      <dgm:t>
        <a:bodyPr/>
        <a:lstStyle/>
        <a:p>
          <a:r>
            <a:rPr kumimoji="1" lang="zh-CN" altLang="en-US" sz="105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参加创新实验</a:t>
          </a:r>
          <a:endParaRPr lang="zh-CN" altLang="en-US" sz="105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D599CA1-B9C3-2442-93C4-ECBC7A760E1E}" type="sibTrans" cxnId="{3036776A-B95E-4741-B0AD-ED9D89E60001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233332-B9BE-0B4B-A142-593223BE99C4}" type="parTrans" cxnId="{3036776A-B95E-4741-B0AD-ED9D89E60001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5D7CEEA-64E9-D24C-BD66-ECB27A3258EC}">
      <dgm:prSet phldrT="[文本]" custT="1"/>
      <dgm:spPr/>
      <dgm:t>
        <a:bodyPr/>
        <a:lstStyle/>
        <a:p>
          <a:r>
            <a:rPr lang="zh-CN" altLang="en-US" sz="105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迭代开发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46122EC-8571-A24D-A007-240D40B7D907}" type="parTrans" cxnId="{95149179-210D-8440-A9DB-0E0DC6860E25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A2116E1-714F-2443-AAD0-A9D78D6EE3A7}" type="sibTrans" cxnId="{95149179-210D-8440-A9DB-0E0DC6860E25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7533E3A-18AC-A347-9F5F-AD3F20470CC1}">
      <dgm:prSet custT="1"/>
      <dgm:spPr/>
      <dgm:t>
        <a:bodyPr/>
        <a:lstStyle/>
        <a:p>
          <a:r>
            <a:rPr lang="zh-CN" altLang="en-US" sz="105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量产服务</a:t>
          </a:r>
        </a:p>
      </dgm:t>
    </dgm:pt>
    <dgm:pt modelId="{F9751BD8-2A6F-2342-8912-FA0F3E2B285C}" type="parTrans" cxnId="{1DAA3532-DB45-EA47-B616-86910F5D7977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0607C1-8CB2-294D-9F5F-27EEE957BC4D}" type="sibTrans" cxnId="{1DAA3532-DB45-EA47-B616-86910F5D7977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B0C1594-176D-4C11-8624-C015F84A3C9D}">
      <dgm:prSet phldrT="[文本]" custT="1"/>
      <dgm:spPr/>
      <dgm:t>
        <a:bodyPr/>
        <a:lstStyle/>
        <a:p>
          <a:r>
            <a:rPr kumimoji="1" lang="zh-CN" altLang="en-US" sz="105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完善概念</a:t>
          </a:r>
          <a:endParaRPr lang="zh-CN" altLang="en-US" sz="105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568B641-F9F3-4D2E-9DFB-862831F1500F}" type="parTrans" cxnId="{9811039D-E08D-458B-ACFD-CF2679A2F880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469FE71-ABBA-4380-85A3-AFF855AA35A7}" type="sibTrans" cxnId="{9811039D-E08D-458B-ACFD-CF2679A2F880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B566D76-F83B-864D-8C73-07A99A1DBAAD}">
      <dgm:prSet phldrT="[文本]" custT="1"/>
      <dgm:spPr/>
      <dgm:t>
        <a:bodyPr/>
        <a:lstStyle/>
        <a:p>
          <a:r>
            <a:rPr lang="zh-CN" altLang="en-US" sz="105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快速原型制作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4A434DA-A85F-C040-A2D5-D660B6655C54}" type="sibTrans" cxnId="{1BEA0FF2-C5F0-0844-B6B4-9D1C15FA28BD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49FD5D2-EF29-E041-B126-C4893A1AD668}" type="parTrans" cxnId="{1BEA0FF2-C5F0-0844-B6B4-9D1C15FA28BD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668BE71-1FE1-4D2B-BF03-B617245BC0AF}">
      <dgm:prSet phldrT="[文本]"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选修各类课程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CE1B755-B2D1-4AE8-8EF7-3C9949BE0898}" type="parTrans" cxnId="{0F9B6B1C-F9C5-4B16-A510-2F4B97DB6A30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5B1DE1D-07EE-4FB2-8177-5CABC35453DE}" type="sibTrans" cxnId="{0F9B6B1C-F9C5-4B16-A510-2F4B97DB6A30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1B62689-2942-4061-B237-70D2579CC29F}">
      <dgm:prSet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结识志同道合的小伙伴</a:t>
          </a:r>
          <a:endParaRPr kumimoji="1" lang="zh-CN" altLang="en-US" sz="105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gm:t>
    </dgm:pt>
    <dgm:pt modelId="{C695E6D6-E78E-4548-872A-5F9B40EDC171}" type="parTrans" cxnId="{E2DE4E08-3180-43F6-9570-34C949891B8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5D5EAAD-D6D3-4660-97E5-FA19096EA878}" type="sibTrans" cxnId="{E2DE4E08-3180-43F6-9570-34C949891B8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306C755-1366-47F8-A94B-47146354ABB6}">
      <dgm:prSet phldrT="[文本]"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在各类活动中宣讲自己的创意概念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1306D02-4E53-4AD9-A555-FC3150E00745}" type="parTrans" cxnId="{FE690CDC-73B7-46EA-BD38-BB9847B4C462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D1BA145-B797-474A-8B66-A1FDAC8506EF}" type="sibTrans" cxnId="{FE690CDC-73B7-46EA-BD38-BB9847B4C462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E975AF4-C9D4-4146-8539-C6BF16D5F541}">
      <dgm:prSet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在团队中不断讨论方案，改进概念</a:t>
          </a:r>
          <a:endParaRPr kumimoji="1" lang="zh-CN" altLang="en-US" sz="105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gm:t>
    </dgm:pt>
    <dgm:pt modelId="{B8BBAC3E-9F76-451B-84A8-E73C9E496572}" type="parTrans" cxnId="{6EAEA291-7B19-4317-AFB7-DFF80A7ABBB2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51BC9C5-CE3A-4040-A9A9-19282C134CEA}" type="sibTrans" cxnId="{6EAEA291-7B19-4317-AFB7-DFF80A7ABBB2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6A9B673-12B5-45C7-9B23-FC3E9E35F67E}">
      <dgm:prSet phldrT="[文本]"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在不同层面课程中学习体会设计思维、产品设计理念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0FE94D6-B543-4FA9-8E06-3B6633AE45BD}" type="parTrans" cxnId="{AB24712A-6127-4814-B34D-9C71BCE72A60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F737D1A-E168-46A5-85EC-8C1F97FD2163}" type="sibTrans" cxnId="{AB24712A-6127-4814-B34D-9C71BCE72A60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AF578F7-4FD4-4B15-A0BB-49F730056986}">
      <dgm:prSet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了解快速制造的流程与产品开发原理</a:t>
          </a:r>
          <a:endParaRPr kumimoji="1" lang="zh-CN" altLang="en-US" sz="105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gm:t>
    </dgm:pt>
    <dgm:pt modelId="{6963523C-7C2D-4863-A2EE-C5CEC508571C}" type="parTrans" cxnId="{1A6038AE-775F-40E0-B5F8-F3B766DBA9C5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74EB32C-1D9C-4F2A-A76E-CF68DA25AE91}" type="sibTrans" cxnId="{1A6038AE-775F-40E0-B5F8-F3B766DBA9C5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07BC483-538B-4BD4-8BDF-67DEAB0277B4}">
      <dgm:prSet phldrT="[文本]"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利用各类加工资员进行原型制作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48F955A-41E0-426B-A4F9-5BB4753F461A}" type="parTrans" cxnId="{E23B13BD-91A0-40EB-9314-EA6FB1626F9D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DF472D2-19C5-40D3-AC23-23C518ACAE11}" type="sibTrans" cxnId="{E23B13BD-91A0-40EB-9314-EA6FB1626F9D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A86AF7E-F292-4F73-BDCB-DB605AB6C2D0}">
      <dgm:prSet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通过预约使用中心整套快速制作服务</a:t>
          </a:r>
          <a:endParaRPr kumimoji="1" lang="zh-CN" altLang="en-US" sz="105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gm:t>
    </dgm:pt>
    <dgm:pt modelId="{B8956DA7-D853-4922-8B74-2F3FC6A289E1}" type="parTrans" cxnId="{254173C0-1BDB-4B14-A76D-E7615F303D54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BF0E2DF-3290-40B6-8C20-8C8338654AB4}" type="sibTrans" cxnId="{254173C0-1BDB-4B14-A76D-E7615F303D54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040BFE6-432B-4BC1-AC4C-9D768CC4D7C7}">
      <dgm:prSet phldrT="[文本]"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在不同的课程及活动中展示自己的产品原型并获得导师反馈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EF9004E-43AA-4B4C-8A2D-9E5FB1AF9B9D}" type="parTrans" cxnId="{A9963D93-80C0-458F-89DE-1143F0B568AD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76B9F47-FA92-4D16-9B4B-77018F588DF0}" type="sibTrans" cxnId="{A9963D93-80C0-458F-89DE-1143F0B568AD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08666AC-ECEC-42A1-BF56-A338A2B75CF1}">
      <dgm:prSet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在智慧社区进行展示并获得用户反馈</a:t>
          </a:r>
          <a:endParaRPr kumimoji="1" lang="zh-CN" altLang="en-US" sz="105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gm:t>
    </dgm:pt>
    <dgm:pt modelId="{374211B3-E3EC-422C-B9DA-118AD0C5F17E}" type="parTrans" cxnId="{20D385F1-F320-4F50-85F0-720027599E2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6AE653A-67EE-428A-8A17-797586140CE9}" type="sibTrans" cxnId="{20D385F1-F320-4F50-85F0-720027599E2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273AD3F-128C-4573-A484-5B6BD55AA0BF}">
      <dgm:prSet phldrT="[文本]"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根据导师意见与用户反馈进行迭代</a:t>
          </a:r>
          <a:endParaRPr lang="zh-CN" altLang="en-US" sz="105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7622C7-D9FD-488D-AEBA-515303C7201A}" type="parTrans" cxnId="{141F115C-DFC3-4CDA-90A7-797B1D20926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6559348-AAEB-4F9B-A247-E76708A4DB89}" type="sibTrans" cxnId="{141F115C-DFC3-4CDA-90A7-797B1D20926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6612277-C53B-439C-BC04-B9334974F15D}">
      <dgm:prSet custT="1"/>
      <dgm:spPr/>
      <dgm:t>
        <a:bodyPr/>
        <a:lstStyle/>
        <a:p>
          <a:r>
            <a:rPr kumimoji="1" lang="zh-CN" altLang="en-US" sz="105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在课程、活动、比赛中不断进步</a:t>
          </a:r>
          <a:endParaRPr kumimoji="1" lang="zh-CN" altLang="en-US" sz="105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gm:t>
    </dgm:pt>
    <dgm:pt modelId="{09223992-25C2-4495-85FB-6C47BA13E82A}" type="parTrans" cxnId="{46BAFC74-76FB-4903-BB7E-373E00069646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EF3C00F-4225-4A6F-B69D-C4E40BA7B20C}" type="sibTrans" cxnId="{46BAFC74-76FB-4903-BB7E-373E00069646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6EC141-4EBB-41F9-BB56-42236AF4891E}">
      <dgm:prSet custT="1"/>
      <dgm:spPr/>
      <dgm:t>
        <a:bodyPr/>
        <a:lstStyle/>
        <a:p>
          <a:r>
            <a:rPr lang="zh-CN" altLang="en-US" sz="105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提供供应链资源</a:t>
          </a:r>
        </a:p>
      </dgm:t>
    </dgm:pt>
    <dgm:pt modelId="{18ECC83A-AC22-4E81-A6CD-8B58064D9452}" type="parTrans" cxnId="{8A1B2C49-F79C-4230-A320-5AB2FFC9E272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375DCEB-B8AE-4E22-8DA0-301328F8BCC3}" type="sibTrans" cxnId="{8A1B2C49-F79C-4230-A320-5AB2FFC9E272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A0BFEBE-407E-41EB-8C89-CFC2BB3866DF}">
      <dgm:prSet custT="1"/>
      <dgm:spPr/>
      <dgm:t>
        <a:bodyPr/>
        <a:lstStyle/>
        <a:p>
          <a:r>
            <a:rPr lang="zh-CN" altLang="en-US" sz="105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产品标准测试</a:t>
          </a:r>
        </a:p>
      </dgm:t>
    </dgm:pt>
    <dgm:pt modelId="{C191CB46-EC07-447C-872B-4673FC406594}" type="parTrans" cxnId="{789554FA-45DF-492B-A4D8-27C4D9E3DF1F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18FE47-2A35-4C0B-848E-5C0649A3090F}" type="sibTrans" cxnId="{789554FA-45DF-492B-A4D8-27C4D9E3DF1F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49C8609-C257-8147-8199-7E7B6C488E43}" type="pres">
      <dgm:prSet presAssocID="{F230A92D-DAFC-CF41-97C3-6250F6D482D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E2AF842-8E78-4D7C-A52C-35E79ADA6259}" type="pres">
      <dgm:prSet presAssocID="{00D0A685-2038-E041-A644-C6134EBF2177}" presName="composite" presStyleCnt="0"/>
      <dgm:spPr/>
    </dgm:pt>
    <dgm:pt modelId="{4453FAA6-7B97-40D6-9E21-9E6C54E25465}" type="pres">
      <dgm:prSet presAssocID="{00D0A685-2038-E041-A644-C6134EBF2177}" presName="parTx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3F94AE9-65F6-42E2-87C4-39ACC54536B7}" type="pres">
      <dgm:prSet presAssocID="{00D0A685-2038-E041-A644-C6134EBF2177}" presName="desTx" presStyleLbl="revTx" presStyleIdx="0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D0F7DBE-56D4-4EC6-BD18-317856DEC819}" type="pres">
      <dgm:prSet presAssocID="{2D599CA1-B9C3-2442-93C4-ECBC7A760E1E}" presName="space" presStyleCnt="0"/>
      <dgm:spPr/>
    </dgm:pt>
    <dgm:pt modelId="{B898A41F-673E-4F98-B41F-04AA9CA4AE09}" type="pres">
      <dgm:prSet presAssocID="{8B0C1594-176D-4C11-8624-C015F84A3C9D}" presName="composite" presStyleCnt="0"/>
      <dgm:spPr/>
    </dgm:pt>
    <dgm:pt modelId="{D9A6F656-13C1-4748-A861-42D54D8FB3DD}" type="pres">
      <dgm:prSet presAssocID="{8B0C1594-176D-4C11-8624-C015F84A3C9D}" presName="parTx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A5A0151-B4F9-4C2E-BC2D-06926BA07610}" type="pres">
      <dgm:prSet presAssocID="{8B0C1594-176D-4C11-8624-C015F84A3C9D}" presName="desTx" presStyleLbl="revTx" presStyleIdx="1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EDD1A43-A639-4BC9-A719-6200BC461FE9}" type="pres">
      <dgm:prSet presAssocID="{D469FE71-ABBA-4380-85A3-AFF855AA35A7}" presName="space" presStyleCnt="0"/>
      <dgm:spPr/>
    </dgm:pt>
    <dgm:pt modelId="{71A1E314-0664-4F81-8AF9-27127A298629}" type="pres">
      <dgm:prSet presAssocID="{02DB2D64-9DB0-3948-95A3-21E33C9A2BE3}" presName="composite" presStyleCnt="0"/>
      <dgm:spPr/>
    </dgm:pt>
    <dgm:pt modelId="{E79013F0-B348-4291-9AE9-72BF8D3754C0}" type="pres">
      <dgm:prSet presAssocID="{02DB2D64-9DB0-3948-95A3-21E33C9A2BE3}" presName="parTx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21814E1-1528-4A5C-A6A4-9843EE52EAC6}" type="pres">
      <dgm:prSet presAssocID="{02DB2D64-9DB0-3948-95A3-21E33C9A2BE3}" presName="desTx" presStyleLbl="revTx" presStyleIdx="2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2A1FF21-1C63-41BA-8CE6-2250619EDF98}" type="pres">
      <dgm:prSet presAssocID="{32CFBDD8-1E7A-1E49-ABBA-8E5B5AE0EA20}" presName="space" presStyleCnt="0"/>
      <dgm:spPr/>
    </dgm:pt>
    <dgm:pt modelId="{518D45F4-D524-40DF-8944-0E60A4AE54A6}" type="pres">
      <dgm:prSet presAssocID="{6B566D76-F83B-864D-8C73-07A99A1DBAAD}" presName="composite" presStyleCnt="0"/>
      <dgm:spPr/>
    </dgm:pt>
    <dgm:pt modelId="{C7B706DC-1AD9-477B-813E-0D8D27785786}" type="pres">
      <dgm:prSet presAssocID="{6B566D76-F83B-864D-8C73-07A99A1DBAAD}" presName="parTx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6273A7E-8D49-4E82-8B0F-7DFEB466BD54}" type="pres">
      <dgm:prSet presAssocID="{6B566D76-F83B-864D-8C73-07A99A1DBAAD}" presName="desTx" presStyleLbl="revTx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5610BD-3E8C-4530-8454-130521F17F88}" type="pres">
      <dgm:prSet presAssocID="{34A434DA-A85F-C040-A2D5-D660B6655C54}" presName="space" presStyleCnt="0"/>
      <dgm:spPr/>
    </dgm:pt>
    <dgm:pt modelId="{487AF468-B7FF-4E04-A54F-4B12F705801D}" type="pres">
      <dgm:prSet presAssocID="{D14EFF52-E80F-6647-B440-F0FB9F4A01DB}" presName="composite" presStyleCnt="0"/>
      <dgm:spPr/>
    </dgm:pt>
    <dgm:pt modelId="{9CDBB974-EADA-4850-8B41-E07F5923209C}" type="pres">
      <dgm:prSet presAssocID="{D14EFF52-E80F-6647-B440-F0FB9F4A01DB}" presName="parTx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287290-D5B9-45AB-9EE1-887EBA1EFEE2}" type="pres">
      <dgm:prSet presAssocID="{D14EFF52-E80F-6647-B440-F0FB9F4A01DB}" presName="desTx" presStyleLbl="revTx" presStyleIdx="4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273D35B-430C-4C6E-B07E-2F447E43CACA}" type="pres">
      <dgm:prSet presAssocID="{AC6786F1-8E8B-3E4E-9865-02C85D5CAD55}" presName="space" presStyleCnt="0"/>
      <dgm:spPr/>
    </dgm:pt>
    <dgm:pt modelId="{8C75F7BE-B69C-43E1-9E14-33AF524FDEEB}" type="pres">
      <dgm:prSet presAssocID="{85D7CEEA-64E9-D24C-BD66-ECB27A3258EC}" presName="composite" presStyleCnt="0"/>
      <dgm:spPr/>
    </dgm:pt>
    <dgm:pt modelId="{9397B7EA-5703-4641-880C-D5890C95CA30}" type="pres">
      <dgm:prSet presAssocID="{85D7CEEA-64E9-D24C-BD66-ECB27A3258EC}" presName="parTx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15EE637-47D2-4E70-AAED-404573F57441}" type="pres">
      <dgm:prSet presAssocID="{85D7CEEA-64E9-D24C-BD66-ECB27A3258EC}" presName="desTx" presStyleLbl="revTx" presStyleIdx="5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9B4860-F419-4BAF-8946-6775A862FE0D}" type="pres">
      <dgm:prSet presAssocID="{DA2116E1-714F-2443-AAD0-A9D78D6EE3A7}" presName="space" presStyleCnt="0"/>
      <dgm:spPr/>
    </dgm:pt>
    <dgm:pt modelId="{A74ECA34-9443-4414-A72B-BFBA84643B62}" type="pres">
      <dgm:prSet presAssocID="{E7533E3A-18AC-A347-9F5F-AD3F20470CC1}" presName="composite" presStyleCnt="0"/>
      <dgm:spPr/>
    </dgm:pt>
    <dgm:pt modelId="{A9C2284E-1C9A-43EA-A831-D556C9C16EB2}" type="pres">
      <dgm:prSet presAssocID="{E7533E3A-18AC-A347-9F5F-AD3F20470CC1}" presName="parTx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DD249A2-9D71-4B6D-93E4-F2FE2DC29C81}" type="pres">
      <dgm:prSet presAssocID="{E7533E3A-18AC-A347-9F5F-AD3F20470CC1}" presName="desTx" presStyleLbl="revTx" presStyleIdx="6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5149179-210D-8440-A9DB-0E0DC6860E25}" srcId="{F230A92D-DAFC-CF41-97C3-6250F6D482DE}" destId="{85D7CEEA-64E9-D24C-BD66-ECB27A3258EC}" srcOrd="5" destOrd="0" parTransId="{D46122EC-8571-A24D-A007-240D40B7D907}" sibTransId="{DA2116E1-714F-2443-AAD0-A9D78D6EE3A7}"/>
    <dgm:cxn modelId="{404632DE-ECC8-4D85-9783-397B50BA4D69}" type="presOf" srcId="{66A9B673-12B5-45C7-9B23-FC3E9E35F67E}" destId="{B21814E1-1528-4A5C-A6A4-9843EE52EAC6}" srcOrd="0" destOrd="0" presId="urn:microsoft.com/office/officeart/2005/8/layout/chevron1"/>
    <dgm:cxn modelId="{E7B9FE31-DC07-4803-8D7C-03718C0FCD21}" type="presOf" srcId="{2E975AF4-C9D4-4146-8539-C6BF16D5F541}" destId="{AA5A0151-B4F9-4C2E-BC2D-06926BA07610}" srcOrd="0" destOrd="1" presId="urn:microsoft.com/office/officeart/2005/8/layout/chevron1"/>
    <dgm:cxn modelId="{789554FA-45DF-492B-A4D8-27C4D9E3DF1F}" srcId="{E7533E3A-18AC-A347-9F5F-AD3F20470CC1}" destId="{0A0BFEBE-407E-41EB-8C89-CFC2BB3866DF}" srcOrd="0" destOrd="0" parTransId="{C191CB46-EC07-447C-872B-4673FC406594}" sibTransId="{1318FE47-2A35-4C0B-848E-5C0649A3090F}"/>
    <dgm:cxn modelId="{375CED50-C5C9-40F2-9DDC-46B7A8E554AD}" type="presOf" srcId="{6273AD3F-128C-4573-A484-5B6BD55AA0BF}" destId="{315EE637-47D2-4E70-AAED-404573F57441}" srcOrd="0" destOrd="0" presId="urn:microsoft.com/office/officeart/2005/8/layout/chevron1"/>
    <dgm:cxn modelId="{20D385F1-F320-4F50-85F0-720027599E2E}" srcId="{D14EFF52-E80F-6647-B440-F0FB9F4A01DB}" destId="{B08666AC-ECEC-42A1-BF56-A338A2B75CF1}" srcOrd="1" destOrd="0" parTransId="{374211B3-E3EC-422C-B9DA-118AD0C5F17E}" sibTransId="{C6AE653A-67EE-428A-8A17-797586140CE9}"/>
    <dgm:cxn modelId="{46BAFC74-76FB-4903-BB7E-373E00069646}" srcId="{85D7CEEA-64E9-D24C-BD66-ECB27A3258EC}" destId="{16612277-C53B-439C-BC04-B9334974F15D}" srcOrd="1" destOrd="0" parTransId="{09223992-25C2-4495-85FB-6C47BA13E82A}" sibTransId="{FEF3C00F-4225-4A6F-B69D-C4E40BA7B20C}"/>
    <dgm:cxn modelId="{4AD81038-C1A2-4058-96EB-6E9523CAA289}" type="presOf" srcId="{3AF578F7-4FD4-4B15-A0BB-49F730056986}" destId="{B21814E1-1528-4A5C-A6A4-9843EE52EAC6}" srcOrd="0" destOrd="1" presId="urn:microsoft.com/office/officeart/2005/8/layout/chevron1"/>
    <dgm:cxn modelId="{FE690CDC-73B7-46EA-BD38-BB9847B4C462}" srcId="{8B0C1594-176D-4C11-8624-C015F84A3C9D}" destId="{0306C755-1366-47F8-A94B-47146354ABB6}" srcOrd="0" destOrd="0" parTransId="{81306D02-4E53-4AD9-A555-FC3150E00745}" sibTransId="{4D1BA145-B797-474A-8B66-A1FDAC8506EF}"/>
    <dgm:cxn modelId="{5016A3B4-F3DE-4C92-8409-0C0B39C3FFD5}" type="presOf" srcId="{16612277-C53B-439C-BC04-B9334974F15D}" destId="{315EE637-47D2-4E70-AAED-404573F57441}" srcOrd="0" destOrd="1" presId="urn:microsoft.com/office/officeart/2005/8/layout/chevron1"/>
    <dgm:cxn modelId="{908A7A74-3B4B-45FE-B1F7-8BF09E9C279C}" type="presOf" srcId="{00D0A685-2038-E041-A644-C6134EBF2177}" destId="{4453FAA6-7B97-40D6-9E21-9E6C54E25465}" srcOrd="0" destOrd="0" presId="urn:microsoft.com/office/officeart/2005/8/layout/chevron1"/>
    <dgm:cxn modelId="{0EB2DDF4-932A-4DF3-AD85-4BA4E9C0CEE4}" type="presOf" srcId="{F668BE71-1FE1-4D2B-BF03-B617245BC0AF}" destId="{43F94AE9-65F6-42E2-87C4-39ACC54536B7}" srcOrd="0" destOrd="0" presId="urn:microsoft.com/office/officeart/2005/8/layout/chevron1"/>
    <dgm:cxn modelId="{45F91FBB-345E-4BA8-A0C4-EA889FA7471B}" type="presOf" srcId="{B08666AC-ECEC-42A1-BF56-A338A2B75CF1}" destId="{EB287290-D5B9-45AB-9EE1-887EBA1EFEE2}" srcOrd="0" destOrd="1" presId="urn:microsoft.com/office/officeart/2005/8/layout/chevron1"/>
    <dgm:cxn modelId="{CF86DC4C-4E9B-4669-A722-3BC60504CEC4}" type="presOf" srcId="{286EC141-4EBB-41F9-BB56-42236AF4891E}" destId="{1DD249A2-9D71-4B6D-93E4-F2FE2DC29C81}" srcOrd="0" destOrd="1" presId="urn:microsoft.com/office/officeart/2005/8/layout/chevron1"/>
    <dgm:cxn modelId="{64FE75C7-E825-487B-A81F-2D2B528BE4FA}" type="presOf" srcId="{E7533E3A-18AC-A347-9F5F-AD3F20470CC1}" destId="{A9C2284E-1C9A-43EA-A831-D556C9C16EB2}" srcOrd="0" destOrd="0" presId="urn:microsoft.com/office/officeart/2005/8/layout/chevron1"/>
    <dgm:cxn modelId="{B8F81B40-B1AE-4B14-9914-CDC9D9DD9E7B}" type="presOf" srcId="{6B566D76-F83B-864D-8C73-07A99A1DBAAD}" destId="{C7B706DC-1AD9-477B-813E-0D8D27785786}" srcOrd="0" destOrd="0" presId="urn:microsoft.com/office/officeart/2005/8/layout/chevron1"/>
    <dgm:cxn modelId="{CABDCC2A-21CF-447A-BFDE-B04F2DB4056D}" type="presOf" srcId="{02DB2D64-9DB0-3948-95A3-21E33C9A2BE3}" destId="{E79013F0-B348-4291-9AE9-72BF8D3754C0}" srcOrd="0" destOrd="0" presId="urn:microsoft.com/office/officeart/2005/8/layout/chevron1"/>
    <dgm:cxn modelId="{3FC6FD68-EBDB-4904-9291-188AB29F65B0}" type="presOf" srcId="{EA86AF7E-F292-4F73-BDCB-DB605AB6C2D0}" destId="{F6273A7E-8D49-4E82-8B0F-7DFEB466BD54}" srcOrd="0" destOrd="1" presId="urn:microsoft.com/office/officeart/2005/8/layout/chevron1"/>
    <dgm:cxn modelId="{9811039D-E08D-458B-ACFD-CF2679A2F880}" srcId="{F230A92D-DAFC-CF41-97C3-6250F6D482DE}" destId="{8B0C1594-176D-4C11-8624-C015F84A3C9D}" srcOrd="1" destOrd="0" parTransId="{8568B641-F9F3-4D2E-9DFB-862831F1500F}" sibTransId="{D469FE71-ABBA-4380-85A3-AFF855AA35A7}"/>
    <dgm:cxn modelId="{FA15D1FF-5453-4025-AADF-B66BAA376C8A}" type="presOf" srcId="{8B0C1594-176D-4C11-8624-C015F84A3C9D}" destId="{D9A6F656-13C1-4748-A861-42D54D8FB3DD}" srcOrd="0" destOrd="0" presId="urn:microsoft.com/office/officeart/2005/8/layout/chevron1"/>
    <dgm:cxn modelId="{E2DE4E08-3180-43F6-9570-34C949891B8B}" srcId="{00D0A685-2038-E041-A644-C6134EBF2177}" destId="{41B62689-2942-4061-B237-70D2579CC29F}" srcOrd="1" destOrd="0" parTransId="{C695E6D6-E78E-4548-872A-5F9B40EDC171}" sibTransId="{35D5EAAD-D6D3-4660-97E5-FA19096EA878}"/>
    <dgm:cxn modelId="{AB24712A-6127-4814-B34D-9C71BCE72A60}" srcId="{02DB2D64-9DB0-3948-95A3-21E33C9A2BE3}" destId="{66A9B673-12B5-45C7-9B23-FC3E9E35F67E}" srcOrd="0" destOrd="0" parTransId="{F0FE94D6-B543-4FA9-8E06-3B6633AE45BD}" sibTransId="{5F737D1A-E168-46A5-85EC-8C1F97FD2163}"/>
    <dgm:cxn modelId="{D653D5B3-6E0B-4053-821A-B5B9A79E23D0}" type="presOf" srcId="{2040BFE6-432B-4BC1-AC4C-9D768CC4D7C7}" destId="{EB287290-D5B9-45AB-9EE1-887EBA1EFEE2}" srcOrd="0" destOrd="0" presId="urn:microsoft.com/office/officeart/2005/8/layout/chevron1"/>
    <dgm:cxn modelId="{090B9435-2686-B845-976F-F2B4A2E5DB7F}" type="presOf" srcId="{F230A92D-DAFC-CF41-97C3-6250F6D482DE}" destId="{B49C8609-C257-8147-8199-7E7B6C488E43}" srcOrd="0" destOrd="0" presId="urn:microsoft.com/office/officeart/2005/8/layout/chevron1"/>
    <dgm:cxn modelId="{FB415E65-18A5-4949-8A6A-7535906A4797}" srcId="{F230A92D-DAFC-CF41-97C3-6250F6D482DE}" destId="{D14EFF52-E80F-6647-B440-F0FB9F4A01DB}" srcOrd="4" destOrd="0" parTransId="{4339FAF5-36CD-974F-8BA6-F531611D37B5}" sibTransId="{AC6786F1-8E8B-3E4E-9865-02C85D5CAD55}"/>
    <dgm:cxn modelId="{3036776A-B95E-4741-B0AD-ED9D89E60001}" srcId="{F230A92D-DAFC-CF41-97C3-6250F6D482DE}" destId="{00D0A685-2038-E041-A644-C6134EBF2177}" srcOrd="0" destOrd="0" parTransId="{19233332-B9BE-0B4B-A142-593223BE99C4}" sibTransId="{2D599CA1-B9C3-2442-93C4-ECBC7A760E1E}"/>
    <dgm:cxn modelId="{3BBC1340-563F-416A-B7DC-E5ACCAD2766A}" type="presOf" srcId="{41B62689-2942-4061-B237-70D2579CC29F}" destId="{43F94AE9-65F6-42E2-87C4-39ACC54536B7}" srcOrd="0" destOrd="1" presId="urn:microsoft.com/office/officeart/2005/8/layout/chevron1"/>
    <dgm:cxn modelId="{8F158821-D9CD-4B8C-9475-81A4CB7CBFE9}" type="presOf" srcId="{0A0BFEBE-407E-41EB-8C89-CFC2BB3866DF}" destId="{1DD249A2-9D71-4B6D-93E4-F2FE2DC29C81}" srcOrd="0" destOrd="0" presId="urn:microsoft.com/office/officeart/2005/8/layout/chevron1"/>
    <dgm:cxn modelId="{A9963D93-80C0-458F-89DE-1143F0B568AD}" srcId="{D14EFF52-E80F-6647-B440-F0FB9F4A01DB}" destId="{2040BFE6-432B-4BC1-AC4C-9D768CC4D7C7}" srcOrd="0" destOrd="0" parTransId="{6EF9004E-43AA-4B4C-8A2D-9E5FB1AF9B9D}" sibTransId="{576B9F47-FA92-4D16-9B4B-77018F588DF0}"/>
    <dgm:cxn modelId="{254173C0-1BDB-4B14-A76D-E7615F303D54}" srcId="{6B566D76-F83B-864D-8C73-07A99A1DBAAD}" destId="{EA86AF7E-F292-4F73-BDCB-DB605AB6C2D0}" srcOrd="1" destOrd="0" parTransId="{B8956DA7-D853-4922-8B74-2F3FC6A289E1}" sibTransId="{5BF0E2DF-3290-40B6-8C20-8C8338654AB4}"/>
    <dgm:cxn modelId="{6EAEA291-7B19-4317-AFB7-DFF80A7ABBB2}" srcId="{8B0C1594-176D-4C11-8624-C015F84A3C9D}" destId="{2E975AF4-C9D4-4146-8539-C6BF16D5F541}" srcOrd="1" destOrd="0" parTransId="{B8BBAC3E-9F76-451B-84A8-E73C9E496572}" sibTransId="{B51BC9C5-CE3A-4040-A9A9-19282C134CEA}"/>
    <dgm:cxn modelId="{0F9B6B1C-F9C5-4B16-A510-2F4B97DB6A30}" srcId="{00D0A685-2038-E041-A644-C6134EBF2177}" destId="{F668BE71-1FE1-4D2B-BF03-B617245BC0AF}" srcOrd="0" destOrd="0" parTransId="{CCE1B755-B2D1-4AE8-8EF7-3C9949BE0898}" sibTransId="{B5B1DE1D-07EE-4FB2-8177-5CABC35453DE}"/>
    <dgm:cxn modelId="{6A685737-E23B-4586-9CD8-B30F6BB9449E}" type="presOf" srcId="{0306C755-1366-47F8-A94B-47146354ABB6}" destId="{AA5A0151-B4F9-4C2E-BC2D-06926BA07610}" srcOrd="0" destOrd="0" presId="urn:microsoft.com/office/officeart/2005/8/layout/chevron1"/>
    <dgm:cxn modelId="{1DAA3532-DB45-EA47-B616-86910F5D7977}" srcId="{F230A92D-DAFC-CF41-97C3-6250F6D482DE}" destId="{E7533E3A-18AC-A347-9F5F-AD3F20470CC1}" srcOrd="6" destOrd="0" parTransId="{F9751BD8-2A6F-2342-8912-FA0F3E2B285C}" sibTransId="{F50607C1-8CB2-294D-9F5F-27EEE957BC4D}"/>
    <dgm:cxn modelId="{141F115C-DFC3-4CDA-90A7-797B1D20926B}" srcId="{85D7CEEA-64E9-D24C-BD66-ECB27A3258EC}" destId="{6273AD3F-128C-4573-A484-5B6BD55AA0BF}" srcOrd="0" destOrd="0" parTransId="{197622C7-D9FD-488D-AEBA-515303C7201A}" sibTransId="{F6559348-AAEB-4F9B-A247-E76708A4DB89}"/>
    <dgm:cxn modelId="{8A1B2C49-F79C-4230-A320-5AB2FFC9E272}" srcId="{E7533E3A-18AC-A347-9F5F-AD3F20470CC1}" destId="{286EC141-4EBB-41F9-BB56-42236AF4891E}" srcOrd="1" destOrd="0" parTransId="{18ECC83A-AC22-4E81-A6CD-8B58064D9452}" sibTransId="{0375DCEB-B8AE-4E22-8DA0-301328F8BCC3}"/>
    <dgm:cxn modelId="{E23B13BD-91A0-40EB-9314-EA6FB1626F9D}" srcId="{6B566D76-F83B-864D-8C73-07A99A1DBAAD}" destId="{E07BC483-538B-4BD4-8BDF-67DEAB0277B4}" srcOrd="0" destOrd="0" parTransId="{048F955A-41E0-426B-A4F9-5BB4753F461A}" sibTransId="{9DF472D2-19C5-40D3-AC23-23C518ACAE11}"/>
    <dgm:cxn modelId="{F674D9E7-F5F0-474F-8C90-18FB84CAFB5E}" srcId="{F230A92D-DAFC-CF41-97C3-6250F6D482DE}" destId="{02DB2D64-9DB0-3948-95A3-21E33C9A2BE3}" srcOrd="2" destOrd="0" parTransId="{EB1152A3-CA42-EB42-B84A-8FCE2D6F234C}" sibTransId="{32CFBDD8-1E7A-1E49-ABBA-8E5B5AE0EA20}"/>
    <dgm:cxn modelId="{A20048D7-BF9E-412B-ADD3-A9E18D086D89}" type="presOf" srcId="{85D7CEEA-64E9-D24C-BD66-ECB27A3258EC}" destId="{9397B7EA-5703-4641-880C-D5890C95CA30}" srcOrd="0" destOrd="0" presId="urn:microsoft.com/office/officeart/2005/8/layout/chevron1"/>
    <dgm:cxn modelId="{9DF8AE39-17E0-42A7-9F05-B82F7D32A868}" type="presOf" srcId="{D14EFF52-E80F-6647-B440-F0FB9F4A01DB}" destId="{9CDBB974-EADA-4850-8B41-E07F5923209C}" srcOrd="0" destOrd="0" presId="urn:microsoft.com/office/officeart/2005/8/layout/chevron1"/>
    <dgm:cxn modelId="{37BB437B-25EC-4912-A265-71DA07336E9C}" type="presOf" srcId="{E07BC483-538B-4BD4-8BDF-67DEAB0277B4}" destId="{F6273A7E-8D49-4E82-8B0F-7DFEB466BD54}" srcOrd="0" destOrd="0" presId="urn:microsoft.com/office/officeart/2005/8/layout/chevron1"/>
    <dgm:cxn modelId="{1A6038AE-775F-40E0-B5F8-F3B766DBA9C5}" srcId="{02DB2D64-9DB0-3948-95A3-21E33C9A2BE3}" destId="{3AF578F7-4FD4-4B15-A0BB-49F730056986}" srcOrd="1" destOrd="0" parTransId="{6963523C-7C2D-4863-A2EE-C5CEC508571C}" sibTransId="{D74EB32C-1D9C-4F2A-A76E-CF68DA25AE91}"/>
    <dgm:cxn modelId="{1BEA0FF2-C5F0-0844-B6B4-9D1C15FA28BD}" srcId="{F230A92D-DAFC-CF41-97C3-6250F6D482DE}" destId="{6B566D76-F83B-864D-8C73-07A99A1DBAAD}" srcOrd="3" destOrd="0" parTransId="{649FD5D2-EF29-E041-B126-C4893A1AD668}" sibTransId="{34A434DA-A85F-C040-A2D5-D660B6655C54}"/>
    <dgm:cxn modelId="{D016A706-D0BA-432E-B7C2-EF4A1159D4C9}" type="presParOf" srcId="{B49C8609-C257-8147-8199-7E7B6C488E43}" destId="{8E2AF842-8E78-4D7C-A52C-35E79ADA6259}" srcOrd="0" destOrd="0" presId="urn:microsoft.com/office/officeart/2005/8/layout/chevron1"/>
    <dgm:cxn modelId="{8EF8D6A6-6A2C-4827-BC9F-F00991397A9E}" type="presParOf" srcId="{8E2AF842-8E78-4D7C-A52C-35E79ADA6259}" destId="{4453FAA6-7B97-40D6-9E21-9E6C54E25465}" srcOrd="0" destOrd="0" presId="urn:microsoft.com/office/officeart/2005/8/layout/chevron1"/>
    <dgm:cxn modelId="{0CCD1C75-3BBA-4D32-8B42-A273C926F3B4}" type="presParOf" srcId="{8E2AF842-8E78-4D7C-A52C-35E79ADA6259}" destId="{43F94AE9-65F6-42E2-87C4-39ACC54536B7}" srcOrd="1" destOrd="0" presId="urn:microsoft.com/office/officeart/2005/8/layout/chevron1"/>
    <dgm:cxn modelId="{59426D39-77F2-4AE7-B16A-2361CEF29DB6}" type="presParOf" srcId="{B49C8609-C257-8147-8199-7E7B6C488E43}" destId="{AD0F7DBE-56D4-4EC6-BD18-317856DEC819}" srcOrd="1" destOrd="0" presId="urn:microsoft.com/office/officeart/2005/8/layout/chevron1"/>
    <dgm:cxn modelId="{82B1B9F3-35C3-43EA-815E-2AAB00158B1F}" type="presParOf" srcId="{B49C8609-C257-8147-8199-7E7B6C488E43}" destId="{B898A41F-673E-4F98-B41F-04AA9CA4AE09}" srcOrd="2" destOrd="0" presId="urn:microsoft.com/office/officeart/2005/8/layout/chevron1"/>
    <dgm:cxn modelId="{BACA5B79-6A8A-4DCD-8ECD-7B3D752A4665}" type="presParOf" srcId="{B898A41F-673E-4F98-B41F-04AA9CA4AE09}" destId="{D9A6F656-13C1-4748-A861-42D54D8FB3DD}" srcOrd="0" destOrd="0" presId="urn:microsoft.com/office/officeart/2005/8/layout/chevron1"/>
    <dgm:cxn modelId="{CDE58BC1-93CF-41F3-AB3A-10CB10F0891E}" type="presParOf" srcId="{B898A41F-673E-4F98-B41F-04AA9CA4AE09}" destId="{AA5A0151-B4F9-4C2E-BC2D-06926BA07610}" srcOrd="1" destOrd="0" presId="urn:microsoft.com/office/officeart/2005/8/layout/chevron1"/>
    <dgm:cxn modelId="{B354669A-5D37-4ADE-9CE3-1C32DE593307}" type="presParOf" srcId="{B49C8609-C257-8147-8199-7E7B6C488E43}" destId="{1EDD1A43-A639-4BC9-A719-6200BC461FE9}" srcOrd="3" destOrd="0" presId="urn:microsoft.com/office/officeart/2005/8/layout/chevron1"/>
    <dgm:cxn modelId="{EBD62DBF-D702-4B05-AF71-A4897454B5CA}" type="presParOf" srcId="{B49C8609-C257-8147-8199-7E7B6C488E43}" destId="{71A1E314-0664-4F81-8AF9-27127A298629}" srcOrd="4" destOrd="0" presId="urn:microsoft.com/office/officeart/2005/8/layout/chevron1"/>
    <dgm:cxn modelId="{5DB23B6A-2FC2-45D8-9091-ED76C946187B}" type="presParOf" srcId="{71A1E314-0664-4F81-8AF9-27127A298629}" destId="{E79013F0-B348-4291-9AE9-72BF8D3754C0}" srcOrd="0" destOrd="0" presId="urn:microsoft.com/office/officeart/2005/8/layout/chevron1"/>
    <dgm:cxn modelId="{C01A3987-C4F8-4930-AAD3-B8AF50D16553}" type="presParOf" srcId="{71A1E314-0664-4F81-8AF9-27127A298629}" destId="{B21814E1-1528-4A5C-A6A4-9843EE52EAC6}" srcOrd="1" destOrd="0" presId="urn:microsoft.com/office/officeart/2005/8/layout/chevron1"/>
    <dgm:cxn modelId="{70E2CDB2-46E4-4234-9DC3-747E6BAEC468}" type="presParOf" srcId="{B49C8609-C257-8147-8199-7E7B6C488E43}" destId="{02A1FF21-1C63-41BA-8CE6-2250619EDF98}" srcOrd="5" destOrd="0" presId="urn:microsoft.com/office/officeart/2005/8/layout/chevron1"/>
    <dgm:cxn modelId="{EF6F5ED6-F481-451C-AB0D-663957A368F0}" type="presParOf" srcId="{B49C8609-C257-8147-8199-7E7B6C488E43}" destId="{518D45F4-D524-40DF-8944-0E60A4AE54A6}" srcOrd="6" destOrd="0" presId="urn:microsoft.com/office/officeart/2005/8/layout/chevron1"/>
    <dgm:cxn modelId="{369260C9-C341-4DCB-987B-7426DC177C74}" type="presParOf" srcId="{518D45F4-D524-40DF-8944-0E60A4AE54A6}" destId="{C7B706DC-1AD9-477B-813E-0D8D27785786}" srcOrd="0" destOrd="0" presId="urn:microsoft.com/office/officeart/2005/8/layout/chevron1"/>
    <dgm:cxn modelId="{5FAFDF4E-D117-423B-B824-7C4DC5E936BD}" type="presParOf" srcId="{518D45F4-D524-40DF-8944-0E60A4AE54A6}" destId="{F6273A7E-8D49-4E82-8B0F-7DFEB466BD54}" srcOrd="1" destOrd="0" presId="urn:microsoft.com/office/officeart/2005/8/layout/chevron1"/>
    <dgm:cxn modelId="{26C7B1B5-4E9D-4017-A3AD-A1D88156E109}" type="presParOf" srcId="{B49C8609-C257-8147-8199-7E7B6C488E43}" destId="{E45610BD-3E8C-4530-8454-130521F17F88}" srcOrd="7" destOrd="0" presId="urn:microsoft.com/office/officeart/2005/8/layout/chevron1"/>
    <dgm:cxn modelId="{5C30DA3A-8EB3-4403-BF73-CB8DC99BEF83}" type="presParOf" srcId="{B49C8609-C257-8147-8199-7E7B6C488E43}" destId="{487AF468-B7FF-4E04-A54F-4B12F705801D}" srcOrd="8" destOrd="0" presId="urn:microsoft.com/office/officeart/2005/8/layout/chevron1"/>
    <dgm:cxn modelId="{FE0CC79B-AD2E-47E4-BF82-47417076B31F}" type="presParOf" srcId="{487AF468-B7FF-4E04-A54F-4B12F705801D}" destId="{9CDBB974-EADA-4850-8B41-E07F5923209C}" srcOrd="0" destOrd="0" presId="urn:microsoft.com/office/officeart/2005/8/layout/chevron1"/>
    <dgm:cxn modelId="{7F92C2B8-3856-4A4A-89E7-742252EF5E26}" type="presParOf" srcId="{487AF468-B7FF-4E04-A54F-4B12F705801D}" destId="{EB287290-D5B9-45AB-9EE1-887EBA1EFEE2}" srcOrd="1" destOrd="0" presId="urn:microsoft.com/office/officeart/2005/8/layout/chevron1"/>
    <dgm:cxn modelId="{638DB9E4-17FD-4928-8EA6-01C1E4D08B00}" type="presParOf" srcId="{B49C8609-C257-8147-8199-7E7B6C488E43}" destId="{1273D35B-430C-4C6E-B07E-2F447E43CACA}" srcOrd="9" destOrd="0" presId="urn:microsoft.com/office/officeart/2005/8/layout/chevron1"/>
    <dgm:cxn modelId="{A32722BF-5375-47EC-B332-39AC77F4B802}" type="presParOf" srcId="{B49C8609-C257-8147-8199-7E7B6C488E43}" destId="{8C75F7BE-B69C-43E1-9E14-33AF524FDEEB}" srcOrd="10" destOrd="0" presId="urn:microsoft.com/office/officeart/2005/8/layout/chevron1"/>
    <dgm:cxn modelId="{93D9FFD4-B0C0-4864-981E-659F6F5F9190}" type="presParOf" srcId="{8C75F7BE-B69C-43E1-9E14-33AF524FDEEB}" destId="{9397B7EA-5703-4641-880C-D5890C95CA30}" srcOrd="0" destOrd="0" presId="urn:microsoft.com/office/officeart/2005/8/layout/chevron1"/>
    <dgm:cxn modelId="{7DD507AA-9441-4692-94FD-D329B6095C05}" type="presParOf" srcId="{8C75F7BE-B69C-43E1-9E14-33AF524FDEEB}" destId="{315EE637-47D2-4E70-AAED-404573F57441}" srcOrd="1" destOrd="0" presId="urn:microsoft.com/office/officeart/2005/8/layout/chevron1"/>
    <dgm:cxn modelId="{88C13945-3409-47CF-B911-DEC5E119F646}" type="presParOf" srcId="{B49C8609-C257-8147-8199-7E7B6C488E43}" destId="{6B9B4860-F419-4BAF-8946-6775A862FE0D}" srcOrd="11" destOrd="0" presId="urn:microsoft.com/office/officeart/2005/8/layout/chevron1"/>
    <dgm:cxn modelId="{BC20AB8B-7A95-4545-A85A-66B9B69E70A2}" type="presParOf" srcId="{B49C8609-C257-8147-8199-7E7B6C488E43}" destId="{A74ECA34-9443-4414-A72B-BFBA84643B62}" srcOrd="12" destOrd="0" presId="urn:microsoft.com/office/officeart/2005/8/layout/chevron1"/>
    <dgm:cxn modelId="{C8AED780-29F4-4248-A8C5-37C636F7309C}" type="presParOf" srcId="{A74ECA34-9443-4414-A72B-BFBA84643B62}" destId="{A9C2284E-1C9A-43EA-A831-D556C9C16EB2}" srcOrd="0" destOrd="0" presId="urn:microsoft.com/office/officeart/2005/8/layout/chevron1"/>
    <dgm:cxn modelId="{A41BA592-BE8A-42CC-9C7E-EE984B597BDE}" type="presParOf" srcId="{A74ECA34-9443-4414-A72B-BFBA84643B62}" destId="{1DD249A2-9D71-4B6D-93E4-F2FE2DC29C81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394773-DB1B-41F2-9905-BDFCB17A82B7}">
      <dsp:nvSpPr>
        <dsp:cNvPr id="0" name=""/>
        <dsp:cNvSpPr/>
      </dsp:nvSpPr>
      <dsp:spPr>
        <a:xfrm>
          <a:off x="1374925" y="501235"/>
          <a:ext cx="3346149" cy="3346149"/>
        </a:xfrm>
        <a:prstGeom prst="blockArc">
          <a:avLst>
            <a:gd name="adj1" fmla="val 9000000"/>
            <a:gd name="adj2" fmla="val 162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69C53F-CD3A-48C7-98F4-F9DDF4D0B7F8}">
      <dsp:nvSpPr>
        <dsp:cNvPr id="0" name=""/>
        <dsp:cNvSpPr/>
      </dsp:nvSpPr>
      <dsp:spPr>
        <a:xfrm>
          <a:off x="1374925" y="501235"/>
          <a:ext cx="3346149" cy="3346149"/>
        </a:xfrm>
        <a:prstGeom prst="blockArc">
          <a:avLst>
            <a:gd name="adj1" fmla="val 1800000"/>
            <a:gd name="adj2" fmla="val 90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DB9AC2-3E6E-44D5-A207-A9AE34F4C174}">
      <dsp:nvSpPr>
        <dsp:cNvPr id="0" name=""/>
        <dsp:cNvSpPr/>
      </dsp:nvSpPr>
      <dsp:spPr>
        <a:xfrm>
          <a:off x="1374925" y="501235"/>
          <a:ext cx="3346149" cy="3346149"/>
        </a:xfrm>
        <a:prstGeom prst="blockArc">
          <a:avLst>
            <a:gd name="adj1" fmla="val 16200000"/>
            <a:gd name="adj2" fmla="val 18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6BFB2E-EE9E-4836-B4E6-1588299822CA}">
      <dsp:nvSpPr>
        <dsp:cNvPr id="0" name=""/>
        <dsp:cNvSpPr/>
      </dsp:nvSpPr>
      <dsp:spPr>
        <a:xfrm>
          <a:off x="2278558" y="1404868"/>
          <a:ext cx="1538882" cy="153888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创客交叉融合空间</a:t>
          </a:r>
          <a:endParaRPr lang="zh-CN" altLang="en-US" sz="2000" kern="1200" dirty="0"/>
        </a:p>
      </dsp:txBody>
      <dsp:txXfrm>
        <a:off x="2503922" y="1630232"/>
        <a:ext cx="1088154" cy="1088154"/>
      </dsp:txXfrm>
    </dsp:sp>
    <dsp:sp modelId="{D5C6A627-561B-47EF-8AE5-D2B4E3638670}">
      <dsp:nvSpPr>
        <dsp:cNvPr id="0" name=""/>
        <dsp:cNvSpPr/>
      </dsp:nvSpPr>
      <dsp:spPr>
        <a:xfrm>
          <a:off x="2509391" y="1406"/>
          <a:ext cx="1077217" cy="10772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战略咨询</a:t>
          </a:r>
          <a:endParaRPr lang="zh-CN" altLang="en-US" sz="2000" kern="1200" dirty="0"/>
        </a:p>
      </dsp:txBody>
      <dsp:txXfrm>
        <a:off x="2667146" y="159161"/>
        <a:ext cx="761707" cy="761707"/>
      </dsp:txXfrm>
    </dsp:sp>
    <dsp:sp modelId="{160E4269-8388-4151-8D66-F6B6BE4B291D}">
      <dsp:nvSpPr>
        <dsp:cNvPr id="0" name=""/>
        <dsp:cNvSpPr/>
      </dsp:nvSpPr>
      <dsp:spPr>
        <a:xfrm>
          <a:off x="3924731" y="2452848"/>
          <a:ext cx="1077217" cy="10772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协助运行</a:t>
          </a:r>
          <a:endParaRPr lang="zh-CN" altLang="en-US" sz="2000" kern="1200" dirty="0"/>
        </a:p>
      </dsp:txBody>
      <dsp:txXfrm>
        <a:off x="4082486" y="2610603"/>
        <a:ext cx="761707" cy="761707"/>
      </dsp:txXfrm>
    </dsp:sp>
    <dsp:sp modelId="{35B824EF-CA7B-477A-B787-C70218C0D006}">
      <dsp:nvSpPr>
        <dsp:cNvPr id="0" name=""/>
        <dsp:cNvSpPr/>
      </dsp:nvSpPr>
      <dsp:spPr>
        <a:xfrm>
          <a:off x="1094050" y="2452848"/>
          <a:ext cx="1077217" cy="10772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提供支持</a:t>
          </a:r>
          <a:endParaRPr lang="zh-CN" altLang="en-US" sz="2000" kern="1200" dirty="0"/>
        </a:p>
      </dsp:txBody>
      <dsp:txXfrm>
        <a:off x="1251805" y="2610603"/>
        <a:ext cx="761707" cy="7617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2B86DA-7B0A-4534-B9CA-3454FD4E6DA5}">
      <dsp:nvSpPr>
        <dsp:cNvPr id="0" name=""/>
        <dsp:cNvSpPr/>
      </dsp:nvSpPr>
      <dsp:spPr>
        <a:xfrm rot="2562627">
          <a:off x="2048513" y="3709219"/>
          <a:ext cx="796782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796782" y="3260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909CC0-11C5-4AE6-8B88-A268E803A243}">
      <dsp:nvSpPr>
        <dsp:cNvPr id="0" name=""/>
        <dsp:cNvSpPr/>
      </dsp:nvSpPr>
      <dsp:spPr>
        <a:xfrm>
          <a:off x="2154170" y="2620355"/>
          <a:ext cx="886193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886193" y="3260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208D40-DE99-4446-B5A5-8D1464A355CC}">
      <dsp:nvSpPr>
        <dsp:cNvPr id="0" name=""/>
        <dsp:cNvSpPr/>
      </dsp:nvSpPr>
      <dsp:spPr>
        <a:xfrm rot="19037373">
          <a:off x="2048513" y="1531490"/>
          <a:ext cx="796782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796782" y="3260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F3C054-EE4E-4583-9ABB-DE790894C28F}">
      <dsp:nvSpPr>
        <dsp:cNvPr id="0" name=""/>
        <dsp:cNvSpPr/>
      </dsp:nvSpPr>
      <dsp:spPr>
        <a:xfrm>
          <a:off x="452" y="1386069"/>
          <a:ext cx="2533786" cy="253378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0" r="-5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2692CD-5C78-47B9-818F-A9E625C6D493}">
      <dsp:nvSpPr>
        <dsp:cNvPr id="0" name=""/>
        <dsp:cNvSpPr/>
      </dsp:nvSpPr>
      <dsp:spPr>
        <a:xfrm>
          <a:off x="2538044" y="18140"/>
          <a:ext cx="1520271" cy="15202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b="1" kern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课程</a:t>
          </a:r>
          <a:endParaRPr lang="zh-CN" altLang="en-US" sz="4000" kern="1200" dirty="0"/>
        </a:p>
      </dsp:txBody>
      <dsp:txXfrm>
        <a:off x="2760683" y="240779"/>
        <a:ext cx="1074993" cy="1074993"/>
      </dsp:txXfrm>
    </dsp:sp>
    <dsp:sp modelId="{4323732E-540A-4035-8D47-632099D772B7}">
      <dsp:nvSpPr>
        <dsp:cNvPr id="0" name=""/>
        <dsp:cNvSpPr/>
      </dsp:nvSpPr>
      <dsp:spPr>
        <a:xfrm>
          <a:off x="4210343" y="18140"/>
          <a:ext cx="2280407" cy="1520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kern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教务处指导，整合校内外资源，形成创新课程体系或培养方案</a:t>
          </a:r>
          <a:endParaRPr lang="zh-CN" altLang="en-US" sz="1200" kern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kern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学生自组织授课模式</a:t>
          </a:r>
          <a:endParaRPr lang="zh-CN" altLang="en-US" sz="1200" kern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4210343" y="18140"/>
        <a:ext cx="2280407" cy="1520271"/>
      </dsp:txXfrm>
    </dsp:sp>
    <dsp:sp modelId="{78919E70-232D-4C0B-9D92-1D378F6374EA}">
      <dsp:nvSpPr>
        <dsp:cNvPr id="0" name=""/>
        <dsp:cNvSpPr/>
      </dsp:nvSpPr>
      <dsp:spPr>
        <a:xfrm>
          <a:off x="3040364" y="1892826"/>
          <a:ext cx="1520271" cy="15202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b="1" kern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活动</a:t>
          </a:r>
          <a:endParaRPr lang="en-US" altLang="zh-CN" sz="4000" kern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3263003" y="2115465"/>
        <a:ext cx="1074993" cy="1074993"/>
      </dsp:txXfrm>
    </dsp:sp>
    <dsp:sp modelId="{6E2D19A5-0B70-40A1-AE6B-5476F219E8E4}">
      <dsp:nvSpPr>
        <dsp:cNvPr id="0" name=""/>
        <dsp:cNvSpPr/>
      </dsp:nvSpPr>
      <dsp:spPr>
        <a:xfrm>
          <a:off x="4712663" y="1892826"/>
          <a:ext cx="2280407" cy="1520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kern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常态性国际交流活动，促进国内外企业及全球创客社群与清华学生的互动，集聚世界一流的创客人才</a:t>
          </a:r>
          <a:endParaRPr lang="en-US" altLang="zh-CN" sz="1200" kern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kern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常态性校园创客开放活动，创客嘉年华活动，塑造“人人参与、人人创新”的文化和氛围</a:t>
          </a:r>
          <a:endParaRPr lang="en-US" altLang="zh-CN" sz="1200" kern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4712663" y="1892826"/>
        <a:ext cx="2280407" cy="1520271"/>
      </dsp:txXfrm>
    </dsp:sp>
    <dsp:sp modelId="{158A61C3-7187-445D-A12B-108CEC7199F3}">
      <dsp:nvSpPr>
        <dsp:cNvPr id="0" name=""/>
        <dsp:cNvSpPr/>
      </dsp:nvSpPr>
      <dsp:spPr>
        <a:xfrm>
          <a:off x="2538044" y="3767512"/>
          <a:ext cx="1520271" cy="15202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b="1" kern="120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项目</a:t>
          </a:r>
          <a:endParaRPr lang="en-US" altLang="zh-CN" sz="4000" b="1" kern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2760683" y="3990151"/>
        <a:ext cx="1074993" cy="1074993"/>
      </dsp:txXfrm>
    </dsp:sp>
    <dsp:sp modelId="{5BC6F4B5-6DFF-433D-871E-DA18DC08C23B}">
      <dsp:nvSpPr>
        <dsp:cNvPr id="0" name=""/>
        <dsp:cNvSpPr/>
      </dsp:nvSpPr>
      <dsp:spPr>
        <a:xfrm>
          <a:off x="4210343" y="3767512"/>
          <a:ext cx="2280407" cy="1520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kern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具有国际化前沿视野的交叉创新项目</a:t>
          </a:r>
          <a:endParaRPr lang="zh-CN" altLang="en-US" sz="1200" kern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kern="12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rPr>
            <a:t>面向社会创新的重大挑战项目（能源、环境、医疗、城市化等）</a:t>
          </a:r>
          <a:endParaRPr lang="zh-CN" altLang="en-US" sz="1200" kern="1200" dirty="0">
            <a:solidFill>
              <a:srgbClr val="00206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4210343" y="3767512"/>
        <a:ext cx="2280407" cy="15202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A709B7-E6FA-49DB-B0D4-2C3C63085567}">
      <dsp:nvSpPr>
        <dsp:cNvPr id="0" name=""/>
        <dsp:cNvSpPr/>
      </dsp:nvSpPr>
      <dsp:spPr>
        <a:xfrm>
          <a:off x="1923" y="209698"/>
          <a:ext cx="992215" cy="116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B019E6-D059-4951-83B9-9C8E7335255F}">
      <dsp:nvSpPr>
        <dsp:cNvPr id="0" name=""/>
        <dsp:cNvSpPr/>
      </dsp:nvSpPr>
      <dsp:spPr>
        <a:xfrm>
          <a:off x="1923" y="253537"/>
          <a:ext cx="72891" cy="728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4ACC7B-AE69-4F29-91D3-617B112D5EFC}">
      <dsp:nvSpPr>
        <dsp:cNvPr id="0" name=""/>
        <dsp:cNvSpPr/>
      </dsp:nvSpPr>
      <dsp:spPr>
        <a:xfrm>
          <a:off x="1923" y="0"/>
          <a:ext cx="992215" cy="2096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材料</a:t>
          </a:r>
          <a:endParaRPr lang="zh-CN" altLang="en-US" sz="1600" b="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923" y="0"/>
        <a:ext cx="992215" cy="209698"/>
      </dsp:txXfrm>
    </dsp:sp>
    <dsp:sp modelId="{7826E650-465B-4084-BA2E-966B9D93F085}">
      <dsp:nvSpPr>
        <dsp:cNvPr id="0" name=""/>
        <dsp:cNvSpPr/>
      </dsp:nvSpPr>
      <dsp:spPr>
        <a:xfrm>
          <a:off x="1043749" y="209698"/>
          <a:ext cx="992215" cy="116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CDF504-9315-43D8-872F-74412019AD54}">
      <dsp:nvSpPr>
        <dsp:cNvPr id="0" name=""/>
        <dsp:cNvSpPr/>
      </dsp:nvSpPr>
      <dsp:spPr>
        <a:xfrm>
          <a:off x="1043749" y="253537"/>
          <a:ext cx="72891" cy="728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4E95B5-8F30-41B8-A76A-7C65A90F509D}">
      <dsp:nvSpPr>
        <dsp:cNvPr id="0" name=""/>
        <dsp:cNvSpPr/>
      </dsp:nvSpPr>
      <dsp:spPr>
        <a:xfrm>
          <a:off x="1043749" y="0"/>
          <a:ext cx="992215" cy="2096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精仪</a:t>
          </a:r>
          <a:endParaRPr lang="zh-CN" altLang="en-US" sz="1600" b="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043749" y="0"/>
        <a:ext cx="992215" cy="209698"/>
      </dsp:txXfrm>
    </dsp:sp>
    <dsp:sp modelId="{B3FEE6B0-4392-4138-B0AF-55B25DDD5533}">
      <dsp:nvSpPr>
        <dsp:cNvPr id="0" name=""/>
        <dsp:cNvSpPr/>
      </dsp:nvSpPr>
      <dsp:spPr>
        <a:xfrm>
          <a:off x="2085576" y="209698"/>
          <a:ext cx="992215" cy="116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1F163C-9A5E-4608-A1AC-F4AC43139A03}">
      <dsp:nvSpPr>
        <dsp:cNvPr id="0" name=""/>
        <dsp:cNvSpPr/>
      </dsp:nvSpPr>
      <dsp:spPr>
        <a:xfrm>
          <a:off x="2085576" y="253537"/>
          <a:ext cx="72891" cy="728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77B8E2-B38D-4C91-B221-74695D15CB34}">
      <dsp:nvSpPr>
        <dsp:cNvPr id="0" name=""/>
        <dsp:cNvSpPr/>
      </dsp:nvSpPr>
      <dsp:spPr>
        <a:xfrm>
          <a:off x="2085576" y="0"/>
          <a:ext cx="992215" cy="2096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机械</a:t>
          </a:r>
          <a:endParaRPr lang="zh-CN" altLang="en-US" sz="1600" b="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085576" y="0"/>
        <a:ext cx="992215" cy="209698"/>
      </dsp:txXfrm>
    </dsp:sp>
    <dsp:sp modelId="{23F4F5E2-C535-441A-9C97-A058046C8FB3}">
      <dsp:nvSpPr>
        <dsp:cNvPr id="0" name=""/>
        <dsp:cNvSpPr/>
      </dsp:nvSpPr>
      <dsp:spPr>
        <a:xfrm>
          <a:off x="3127402" y="209698"/>
          <a:ext cx="992215" cy="116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95CC79-2474-4291-8829-9CBC9851DF63}">
      <dsp:nvSpPr>
        <dsp:cNvPr id="0" name=""/>
        <dsp:cNvSpPr/>
      </dsp:nvSpPr>
      <dsp:spPr>
        <a:xfrm>
          <a:off x="3127402" y="253537"/>
          <a:ext cx="72891" cy="728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C8EF99-603A-4CDC-B32F-A101A33E6E1C}">
      <dsp:nvSpPr>
        <dsp:cNvPr id="0" name=""/>
        <dsp:cNvSpPr/>
      </dsp:nvSpPr>
      <dsp:spPr>
        <a:xfrm>
          <a:off x="3127402" y="0"/>
          <a:ext cx="992215" cy="2096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电子</a:t>
          </a:r>
          <a:endParaRPr lang="zh-CN" altLang="en-US" sz="1600" b="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127402" y="0"/>
        <a:ext cx="992215" cy="209698"/>
      </dsp:txXfrm>
    </dsp:sp>
    <dsp:sp modelId="{59D37D96-87CC-48E5-A03D-1BC25119747B}">
      <dsp:nvSpPr>
        <dsp:cNvPr id="0" name=""/>
        <dsp:cNvSpPr/>
      </dsp:nvSpPr>
      <dsp:spPr>
        <a:xfrm>
          <a:off x="4169229" y="209698"/>
          <a:ext cx="992215" cy="116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7604CE-0097-4B52-9E3C-DB6BC5542A8A}">
      <dsp:nvSpPr>
        <dsp:cNvPr id="0" name=""/>
        <dsp:cNvSpPr/>
      </dsp:nvSpPr>
      <dsp:spPr>
        <a:xfrm>
          <a:off x="4169229" y="253537"/>
          <a:ext cx="72891" cy="728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6FB861-C763-4C29-9438-B64524DC8624}">
      <dsp:nvSpPr>
        <dsp:cNvPr id="0" name=""/>
        <dsp:cNvSpPr/>
      </dsp:nvSpPr>
      <dsp:spPr>
        <a:xfrm>
          <a:off x="4169229" y="0"/>
          <a:ext cx="992215" cy="2096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美术学院</a:t>
          </a:r>
          <a:endParaRPr lang="zh-CN" altLang="en-US" sz="1600" b="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4169229" y="0"/>
        <a:ext cx="992215" cy="209698"/>
      </dsp:txXfrm>
    </dsp:sp>
    <dsp:sp modelId="{465962A9-D4F8-4632-9F23-FBBFC8161771}">
      <dsp:nvSpPr>
        <dsp:cNvPr id="0" name=""/>
        <dsp:cNvSpPr/>
      </dsp:nvSpPr>
      <dsp:spPr>
        <a:xfrm>
          <a:off x="5211055" y="209698"/>
          <a:ext cx="992215" cy="116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7E0645-708B-48A5-AC46-15E01A7D5A56}">
      <dsp:nvSpPr>
        <dsp:cNvPr id="0" name=""/>
        <dsp:cNvSpPr/>
      </dsp:nvSpPr>
      <dsp:spPr>
        <a:xfrm>
          <a:off x="5211055" y="253537"/>
          <a:ext cx="72891" cy="728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0B1744-CB29-4B22-9CD1-5E882CB40488}">
      <dsp:nvSpPr>
        <dsp:cNvPr id="0" name=""/>
        <dsp:cNvSpPr/>
      </dsp:nvSpPr>
      <dsp:spPr>
        <a:xfrm>
          <a:off x="5211055" y="0"/>
          <a:ext cx="992215" cy="2096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b="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环境</a:t>
          </a:r>
          <a:endParaRPr lang="zh-CN" altLang="en-US" sz="1600" b="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5211055" y="0"/>
        <a:ext cx="992215" cy="209698"/>
      </dsp:txXfrm>
    </dsp:sp>
    <dsp:sp modelId="{71182726-7748-4BA8-91D0-2D582D3E4A2E}">
      <dsp:nvSpPr>
        <dsp:cNvPr id="0" name=""/>
        <dsp:cNvSpPr/>
      </dsp:nvSpPr>
      <dsp:spPr>
        <a:xfrm>
          <a:off x="6252882" y="209698"/>
          <a:ext cx="992215" cy="116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0C5870-BCAE-4CBB-BAA1-E8447C171220}">
      <dsp:nvSpPr>
        <dsp:cNvPr id="0" name=""/>
        <dsp:cNvSpPr/>
      </dsp:nvSpPr>
      <dsp:spPr>
        <a:xfrm>
          <a:off x="6252882" y="253537"/>
          <a:ext cx="72891" cy="728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77A5A-4F0D-40F6-849A-20C79CD0843B}">
      <dsp:nvSpPr>
        <dsp:cNvPr id="0" name=""/>
        <dsp:cNvSpPr/>
      </dsp:nvSpPr>
      <dsp:spPr>
        <a:xfrm>
          <a:off x="6252882" y="0"/>
          <a:ext cx="992215" cy="2096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……</a:t>
          </a:r>
          <a:endParaRPr lang="zh-CN" altLang="en-US" sz="1600" b="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6252882" y="0"/>
        <a:ext cx="992215" cy="2096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53FAA6-7B97-40D6-9E21-9E6C54E25465}">
      <dsp:nvSpPr>
        <dsp:cNvPr id="0" name=""/>
        <dsp:cNvSpPr/>
      </dsp:nvSpPr>
      <dsp:spPr>
        <a:xfrm>
          <a:off x="2642" y="67496"/>
          <a:ext cx="1441046" cy="576418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1050" kern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参加创新实验</a:t>
          </a:r>
          <a:endParaRPr lang="zh-CN" altLang="en-US" sz="1050" kern="12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90851" y="67496"/>
        <a:ext cx="864628" cy="576418"/>
      </dsp:txXfrm>
    </dsp:sp>
    <dsp:sp modelId="{43F94AE9-65F6-42E2-87C4-39ACC54536B7}">
      <dsp:nvSpPr>
        <dsp:cNvPr id="0" name=""/>
        <dsp:cNvSpPr/>
      </dsp:nvSpPr>
      <dsp:spPr>
        <a:xfrm>
          <a:off x="2642" y="715967"/>
          <a:ext cx="1152837" cy="127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选修各类课程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结识志同道合的小伙伴</a:t>
          </a:r>
          <a:endParaRPr kumimoji="1" lang="zh-CN" altLang="en-US" sz="1050" kern="120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2642" y="715967"/>
        <a:ext cx="1152837" cy="1279687"/>
      </dsp:txXfrm>
    </dsp:sp>
    <dsp:sp modelId="{D9A6F656-13C1-4748-A861-42D54D8FB3DD}">
      <dsp:nvSpPr>
        <dsp:cNvPr id="0" name=""/>
        <dsp:cNvSpPr/>
      </dsp:nvSpPr>
      <dsp:spPr>
        <a:xfrm>
          <a:off x="1227689" y="67496"/>
          <a:ext cx="1441046" cy="576418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1050" kern="12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完善概念</a:t>
          </a:r>
          <a:endParaRPr lang="zh-CN" altLang="en-US" sz="1050" kern="12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515898" y="67496"/>
        <a:ext cx="864628" cy="576418"/>
      </dsp:txXfrm>
    </dsp:sp>
    <dsp:sp modelId="{AA5A0151-B4F9-4C2E-BC2D-06926BA07610}">
      <dsp:nvSpPr>
        <dsp:cNvPr id="0" name=""/>
        <dsp:cNvSpPr/>
      </dsp:nvSpPr>
      <dsp:spPr>
        <a:xfrm>
          <a:off x="1227689" y="715967"/>
          <a:ext cx="1152837" cy="127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在各类活动中宣讲自己的创意概念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在团队中不断讨论方案，改进概念</a:t>
          </a:r>
          <a:endParaRPr kumimoji="1" lang="zh-CN" altLang="en-US" sz="1050" kern="120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1227689" y="715967"/>
        <a:ext cx="1152837" cy="1279687"/>
      </dsp:txXfrm>
    </dsp:sp>
    <dsp:sp modelId="{E79013F0-B348-4291-9AE9-72BF8D3754C0}">
      <dsp:nvSpPr>
        <dsp:cNvPr id="0" name=""/>
        <dsp:cNvSpPr/>
      </dsp:nvSpPr>
      <dsp:spPr>
        <a:xfrm>
          <a:off x="2452736" y="67496"/>
          <a:ext cx="1441046" cy="576418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5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产品设计培训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740945" y="67496"/>
        <a:ext cx="864628" cy="576418"/>
      </dsp:txXfrm>
    </dsp:sp>
    <dsp:sp modelId="{B21814E1-1528-4A5C-A6A4-9843EE52EAC6}">
      <dsp:nvSpPr>
        <dsp:cNvPr id="0" name=""/>
        <dsp:cNvSpPr/>
      </dsp:nvSpPr>
      <dsp:spPr>
        <a:xfrm>
          <a:off x="2452736" y="715967"/>
          <a:ext cx="1152837" cy="127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在不同层面课程中学习体会设计思维、产品设计理念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了解快速制造的流程与产品开发原理</a:t>
          </a:r>
          <a:endParaRPr kumimoji="1" lang="zh-CN" altLang="en-US" sz="1050" kern="120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2452736" y="715967"/>
        <a:ext cx="1152837" cy="1279687"/>
      </dsp:txXfrm>
    </dsp:sp>
    <dsp:sp modelId="{C7B706DC-1AD9-477B-813E-0D8D27785786}">
      <dsp:nvSpPr>
        <dsp:cNvPr id="0" name=""/>
        <dsp:cNvSpPr/>
      </dsp:nvSpPr>
      <dsp:spPr>
        <a:xfrm>
          <a:off x="3677783" y="67496"/>
          <a:ext cx="1441046" cy="576418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5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快速原型制作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965992" y="67496"/>
        <a:ext cx="864628" cy="576418"/>
      </dsp:txXfrm>
    </dsp:sp>
    <dsp:sp modelId="{F6273A7E-8D49-4E82-8B0F-7DFEB466BD54}">
      <dsp:nvSpPr>
        <dsp:cNvPr id="0" name=""/>
        <dsp:cNvSpPr/>
      </dsp:nvSpPr>
      <dsp:spPr>
        <a:xfrm>
          <a:off x="3677783" y="715967"/>
          <a:ext cx="1152837" cy="127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利用各类加工资员进行原型制作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通过预约使用中心整套快速制作服务</a:t>
          </a:r>
          <a:endParaRPr kumimoji="1" lang="zh-CN" altLang="en-US" sz="1050" kern="120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3677783" y="715967"/>
        <a:ext cx="1152837" cy="1279687"/>
      </dsp:txXfrm>
    </dsp:sp>
    <dsp:sp modelId="{9CDBB974-EADA-4850-8B41-E07F5923209C}">
      <dsp:nvSpPr>
        <dsp:cNvPr id="0" name=""/>
        <dsp:cNvSpPr/>
      </dsp:nvSpPr>
      <dsp:spPr>
        <a:xfrm>
          <a:off x="4902830" y="67496"/>
          <a:ext cx="1441046" cy="576418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5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原型验证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5191039" y="67496"/>
        <a:ext cx="864628" cy="576418"/>
      </dsp:txXfrm>
    </dsp:sp>
    <dsp:sp modelId="{EB287290-D5B9-45AB-9EE1-887EBA1EFEE2}">
      <dsp:nvSpPr>
        <dsp:cNvPr id="0" name=""/>
        <dsp:cNvSpPr/>
      </dsp:nvSpPr>
      <dsp:spPr>
        <a:xfrm>
          <a:off x="4902830" y="715967"/>
          <a:ext cx="1152837" cy="127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在不同的课程及活动中展示自己的产品原型并获得导师反馈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在智慧社区进行展示并获得用户反馈</a:t>
          </a:r>
          <a:endParaRPr kumimoji="1" lang="zh-CN" altLang="en-US" sz="1050" kern="120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4902830" y="715967"/>
        <a:ext cx="1152837" cy="1279687"/>
      </dsp:txXfrm>
    </dsp:sp>
    <dsp:sp modelId="{9397B7EA-5703-4641-880C-D5890C95CA30}">
      <dsp:nvSpPr>
        <dsp:cNvPr id="0" name=""/>
        <dsp:cNvSpPr/>
      </dsp:nvSpPr>
      <dsp:spPr>
        <a:xfrm>
          <a:off x="6127877" y="67496"/>
          <a:ext cx="1441046" cy="576418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5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迭代开发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6416086" y="67496"/>
        <a:ext cx="864628" cy="576418"/>
      </dsp:txXfrm>
    </dsp:sp>
    <dsp:sp modelId="{315EE637-47D2-4E70-AAED-404573F57441}">
      <dsp:nvSpPr>
        <dsp:cNvPr id="0" name=""/>
        <dsp:cNvSpPr/>
      </dsp:nvSpPr>
      <dsp:spPr>
        <a:xfrm>
          <a:off x="6127877" y="715967"/>
          <a:ext cx="1152837" cy="127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根据导师意见与用户反馈进行迭代</a:t>
          </a:r>
          <a:endParaRPr lang="zh-CN" altLang="en-US" sz="105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zh-CN" altLang="en-US" sz="1050" kern="12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rPr>
            <a:t>在课程、活动、比赛中不断进步</a:t>
          </a:r>
          <a:endParaRPr kumimoji="1" lang="zh-CN" altLang="en-US" sz="1050" kern="1200" dirty="0">
            <a:solidFill>
              <a:srgbClr val="000000"/>
            </a:solidFill>
            <a:latin typeface="微软雅黑" pitchFamily="34" charset="-122"/>
            <a:ea typeface="微软雅黑" pitchFamily="34" charset="-122"/>
          </a:endParaRPr>
        </a:p>
      </dsp:txBody>
      <dsp:txXfrm>
        <a:off x="6127877" y="715967"/>
        <a:ext cx="1152837" cy="1279687"/>
      </dsp:txXfrm>
    </dsp:sp>
    <dsp:sp modelId="{A9C2284E-1C9A-43EA-A831-D556C9C16EB2}">
      <dsp:nvSpPr>
        <dsp:cNvPr id="0" name=""/>
        <dsp:cNvSpPr/>
      </dsp:nvSpPr>
      <dsp:spPr>
        <a:xfrm>
          <a:off x="7352924" y="67496"/>
          <a:ext cx="1441046" cy="576418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05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量产服务</a:t>
          </a:r>
        </a:p>
      </dsp:txBody>
      <dsp:txXfrm>
        <a:off x="7641133" y="67496"/>
        <a:ext cx="864628" cy="576418"/>
      </dsp:txXfrm>
    </dsp:sp>
    <dsp:sp modelId="{1DD249A2-9D71-4B6D-93E4-F2FE2DC29C81}">
      <dsp:nvSpPr>
        <dsp:cNvPr id="0" name=""/>
        <dsp:cNvSpPr/>
      </dsp:nvSpPr>
      <dsp:spPr>
        <a:xfrm>
          <a:off x="7352924" y="715967"/>
          <a:ext cx="1152837" cy="127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05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产品标准测试</a:t>
          </a: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05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提供供应链资源</a:t>
          </a:r>
        </a:p>
      </dsp:txBody>
      <dsp:txXfrm>
        <a:off x="7352924" y="715967"/>
        <a:ext cx="1152837" cy="1279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1.jpg>
</file>

<file path=ppt/media/image42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jpeg>
</file>

<file path=ppt/media/image52.png>
</file>

<file path=ppt/media/image53.png>
</file>

<file path=ppt/media/image54.png>
</file>

<file path=ppt/media/image55.jpeg>
</file>

<file path=ppt/media/image56.jpeg>
</file>

<file path=ppt/media/image57.png>
</file>

<file path=ppt/media/image58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6CCEACB-9092-4C4B-B551-C809B20B35D2}" type="datetimeFigureOut">
              <a:rPr lang="en-US"/>
              <a:pPr>
                <a:defRPr/>
              </a:pPr>
              <a:t>9/17/2014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258040C-8B7A-4C47-A163-7794EE8466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8750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728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smtClean="0">
              <a:latin typeface="Arial" charset="0"/>
            </a:endParaRPr>
          </a:p>
        </p:txBody>
      </p:sp>
      <p:sp>
        <p:nvSpPr>
          <p:cNvPr id="9421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753302-7832-40AF-B076-ECEE0FB135BF}" type="slidenum">
              <a:rPr kumimoji="1" lang="zh-CN" altLang="en-US">
                <a:solidFill>
                  <a:srgbClr val="000000"/>
                </a:solidFill>
                <a:latin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kumimoji="1" lang="zh-CN" altLang="en-US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2513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smtClean="0"/>
          </a:p>
        </p:txBody>
      </p:sp>
      <p:sp>
        <p:nvSpPr>
          <p:cNvPr id="112643" name="Slide Number Placehold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F62CAACB-ACD9-4B3F-A251-01EB6CC91BA1}" type="slidenum">
              <a:rPr kumimoji="1" lang="zh-CN" altLang="en-US" sz="1200">
                <a:solidFill>
                  <a:srgbClr val="000000"/>
                </a:solidFill>
              </a:rPr>
              <a:pPr algn="r"/>
              <a:t>20</a:t>
            </a:fld>
            <a:endParaRPr kumimoji="1" lang="en-US" altLang="zh-CN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2162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57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2643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3819C78-4C68-479A-AD8D-5D11EFC12204}" type="slidenum">
              <a:rPr lang="en-US" altLang="zh-CN">
                <a:ea typeface="黑体" pitchFamily="49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22</a:t>
            </a:fld>
            <a:endParaRPr lang="en-US" altLang="zh-CN"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48547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8002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mtClean="0"/>
              <a:t>支撑考核，培养诚信</a:t>
            </a:r>
            <a:endParaRPr lang="en-US" altLang="zh-CN" smtClean="0"/>
          </a:p>
          <a:p>
            <a:pPr eaLnBrk="1" hangingPunct="1">
              <a:spcBef>
                <a:spcPct val="0"/>
              </a:spcBef>
            </a:pPr>
            <a:endParaRPr lang="en-US" altLang="zh-CN" smtClean="0"/>
          </a:p>
          <a:p>
            <a:pPr eaLnBrk="1" hangingPunct="1">
              <a:spcBef>
                <a:spcPct val="0"/>
              </a:spcBef>
            </a:pPr>
            <a:r>
              <a:rPr lang="zh-CN" altLang="en-US" smtClean="0"/>
              <a:t>形成跨界创新的众筹模式</a:t>
            </a:r>
            <a:endParaRPr lang="en-US" altLang="zh-CN" smtClean="0"/>
          </a:p>
          <a:p>
            <a:pPr eaLnBrk="1" hangingPunct="1">
              <a:spcBef>
                <a:spcPct val="0"/>
              </a:spcBef>
            </a:pPr>
            <a:endParaRPr lang="en-US" altLang="zh-CN" smtClean="0"/>
          </a:p>
          <a:p>
            <a:pPr eaLnBrk="1" hangingPunct="1">
              <a:spcBef>
                <a:spcPct val="0"/>
              </a:spcBef>
            </a:pPr>
            <a:r>
              <a:rPr lang="zh-CN" altLang="en-US" smtClean="0"/>
              <a:t>各个地区，各个产业，各个年龄阶段</a:t>
            </a:r>
            <a:endParaRPr lang="en-US" altLang="zh-CN" smtClean="0"/>
          </a:p>
          <a:p>
            <a:pPr eaLnBrk="1" hangingPunct="1">
              <a:spcBef>
                <a:spcPct val="0"/>
              </a:spcBef>
            </a:pPr>
            <a:endParaRPr lang="en-US" altLang="zh-CN" smtClean="0"/>
          </a:p>
          <a:p>
            <a:pPr eaLnBrk="1" hangingPunct="1">
              <a:spcBef>
                <a:spcPct val="0"/>
              </a:spcBef>
            </a:pPr>
            <a:r>
              <a:rPr lang="zh-CN" altLang="en-US" smtClean="0"/>
              <a:t>清华不在是一个</a:t>
            </a:r>
            <a:r>
              <a:rPr lang="en-US" altLang="zh-CN" smtClean="0"/>
              <a:t>356</a:t>
            </a:r>
            <a:r>
              <a:rPr lang="zh-CN" altLang="en-US" smtClean="0"/>
              <a:t>公顷土地所框定的物理层面的大学，</a:t>
            </a:r>
            <a:endParaRPr lang="en-US" altLang="zh-CN" smtClean="0"/>
          </a:p>
          <a:p>
            <a:pPr eaLnBrk="1" hangingPunct="1">
              <a:spcBef>
                <a:spcPct val="0"/>
              </a:spcBef>
            </a:pPr>
            <a:r>
              <a:rPr lang="zh-CN" altLang="en-US" smtClean="0"/>
              <a:t>而是能够响力延展到社会的各个角落的</a:t>
            </a:r>
            <a:endParaRPr lang="en-US" altLang="zh-CN" smtClean="0"/>
          </a:p>
          <a:p>
            <a:pPr eaLnBrk="1" hangingPunct="1">
              <a:spcBef>
                <a:spcPct val="0"/>
              </a:spcBef>
            </a:pPr>
            <a:r>
              <a:rPr lang="zh-CN" altLang="en-US" smtClean="0"/>
              <a:t>抓住未来的年轻人才</a:t>
            </a:r>
          </a:p>
        </p:txBody>
      </p:sp>
      <p:sp>
        <p:nvSpPr>
          <p:cNvPr id="116739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E769692-AE0C-404B-BB5D-75A42B062D3A}" type="slidenum">
              <a:rPr lang="en-US" altLang="zh-CN">
                <a:ea typeface="黑体" pitchFamily="49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25</a:t>
            </a:fld>
            <a:endParaRPr lang="en-US" altLang="zh-CN"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89460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4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005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 smtClean="0"/>
          </a:p>
        </p:txBody>
      </p:sp>
      <p:sp>
        <p:nvSpPr>
          <p:cNvPr id="129027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A07B607-F82F-4017-9D3D-97E87E81151B}" type="slidenum">
              <a:rPr kumimoji="1" lang="zh-CN" altLang="en-US" smtClean="0">
                <a:latin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26</a:t>
            </a:fld>
            <a:endParaRPr kumimoji="1" lang="en-US" altLang="zh-CN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017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>
          <a:ln/>
          <a:extLst>
            <a:ext uri="{909E8E84-426E-40dd-AFC4-6F175D3DCCD1}"/>
            <a:ext uri="{91240B29-F687-4f45-9708-019B960494DF}"/>
            <a:ext uri="{FAA26D3D-D897-4be2-8F04-BA451C77F1D7}"/>
          </a:extLst>
        </p:spPr>
        <p:txBody>
          <a:bodyPr/>
          <a:lstStyle/>
          <a:p>
            <a:pPr>
              <a:lnSpc>
                <a:spcPts val="3200"/>
              </a:lnSpc>
              <a:defRPr/>
            </a:pP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Heiti SC Light" charset="0"/>
              </a:rPr>
              <a:t>创造性</a:t>
            </a:r>
            <a:endParaRPr lang="en-US" altLang="zh-CN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Heiti SC Light" charset="0"/>
            </a:endParaRPr>
          </a:p>
          <a:p>
            <a:pPr>
              <a:lnSpc>
                <a:spcPts val="3200"/>
              </a:lnSpc>
              <a:defRPr/>
            </a:pP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Heiti SC Light" charset="0"/>
              </a:rPr>
              <a:t>学生自主</a:t>
            </a:r>
          </a:p>
          <a:p>
            <a:pPr>
              <a:lnSpc>
                <a:spcPts val="3200"/>
              </a:lnSpc>
              <a:defRPr/>
            </a:pP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Heiti SC Light" charset="0"/>
              </a:rPr>
              <a:t>学生选拔方式</a:t>
            </a:r>
            <a:endParaRPr lang="en-US" altLang="zh-CN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Heiti SC Light" charset="0"/>
            </a:endParaRPr>
          </a:p>
          <a:p>
            <a:pPr>
              <a:lnSpc>
                <a:spcPts val="3200"/>
              </a:lnSpc>
              <a:defRPr/>
            </a:pP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Heiti SC Light" charset="0"/>
              </a:rPr>
              <a:t>教师选拔方式</a:t>
            </a:r>
            <a:endParaRPr lang="en-US" altLang="zh-CN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Heiti SC Light" charset="0"/>
            </a:endParaRPr>
          </a:p>
          <a:p>
            <a:pPr>
              <a:lnSpc>
                <a:spcPts val="3200"/>
              </a:lnSpc>
              <a:defRPr/>
            </a:pP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Heiti SC Light" charset="0"/>
              </a:rPr>
              <a:t>学校开放性</a:t>
            </a:r>
            <a:endParaRPr lang="en-US" altLang="zh-CN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Heiti SC Light" charset="0"/>
            </a:endParaRPr>
          </a:p>
          <a:p>
            <a:pPr>
              <a:lnSpc>
                <a:spcPts val="3200"/>
              </a:lnSpc>
              <a:defRPr/>
            </a:pP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Heiti SC Light" charset="0"/>
              </a:rPr>
              <a:t>评价机制多样性</a:t>
            </a:r>
            <a:endParaRPr lang="en-US" altLang="zh-CN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Heiti SC Light" charset="0"/>
            </a:endParaRPr>
          </a:p>
          <a:p>
            <a:pPr>
              <a:lnSpc>
                <a:spcPts val="3200"/>
              </a:lnSpc>
              <a:defRPr/>
            </a:pP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Heiti SC Light" charset="0"/>
              </a:rPr>
              <a:t>教学模式灵活性</a:t>
            </a:r>
            <a:endParaRPr lang="en-US" altLang="zh-CN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Heiti SC Light" charset="0"/>
            </a:endParaRPr>
          </a:p>
          <a:p>
            <a:pPr eaLnBrk="1" hangingPunct="1">
              <a:spcBef>
                <a:spcPct val="0"/>
              </a:spcBef>
              <a:defRPr/>
            </a:pPr>
            <a:endParaRPr kumimoji="1" lang="zh-CN" altLang="en-US" dirty="0"/>
          </a:p>
        </p:txBody>
      </p:sp>
      <p:sp>
        <p:nvSpPr>
          <p:cNvPr id="131075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F636B9E-4558-400E-8772-F4476DCDAC16}" type="slidenum">
              <a:rPr kumimoji="1" lang="zh-CN" altLang="en-US" smtClean="0">
                <a:latin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27</a:t>
            </a:fld>
            <a:endParaRPr kumimoji="1" lang="en-US" altLang="zh-CN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776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14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smtClean="0"/>
          </a:p>
        </p:txBody>
      </p:sp>
      <p:sp>
        <p:nvSpPr>
          <p:cNvPr id="133123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345B606-7CA4-4FD4-A099-EB5FF54A1A6F}" type="slidenum">
              <a:rPr kumimoji="1" lang="zh-CN" altLang="en-US" smtClean="0">
                <a:latin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28</a:t>
            </a:fld>
            <a:endParaRPr kumimoji="1" lang="en-US" altLang="zh-CN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8702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7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7218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mtClean="0"/>
              <a:t>设计项目立项</a:t>
            </a:r>
            <a:endParaRPr lang="en-US" altLang="zh-CN" smtClean="0"/>
          </a:p>
          <a:p>
            <a:pPr eaLnBrk="1" hangingPunct="1">
              <a:spcBef>
                <a:spcPct val="0"/>
              </a:spcBef>
            </a:pPr>
            <a:r>
              <a:rPr lang="zh-CN" altLang="en-US" smtClean="0"/>
              <a:t>营建费用预算</a:t>
            </a:r>
          </a:p>
        </p:txBody>
      </p:sp>
      <p:sp>
        <p:nvSpPr>
          <p:cNvPr id="125955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B1855E4-9CD5-4CD5-A9FB-53F934895C03}" type="slidenum">
              <a:rPr lang="en-US" altLang="zh-CN">
                <a:ea typeface="黑体" pitchFamily="49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30</a:t>
            </a:fld>
            <a:endParaRPr lang="en-US" altLang="zh-CN"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2915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13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smtClean="0">
              <a:latin typeface="Arial" charset="0"/>
            </a:endParaRPr>
          </a:p>
        </p:txBody>
      </p:sp>
      <p:sp>
        <p:nvSpPr>
          <p:cNvPr id="98307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E1203BC-0C95-45D8-9F73-145B018723A7}" type="slidenum">
              <a:rPr kumimoji="1" lang="zh-CN" altLang="en-US">
                <a:solidFill>
                  <a:srgbClr val="000000"/>
                </a:solidFill>
                <a:latin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kumimoji="1" lang="zh-CN" altLang="en-US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739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342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smtClean="0"/>
          </a:p>
        </p:txBody>
      </p:sp>
      <p:sp>
        <p:nvSpPr>
          <p:cNvPr id="103427" name="Slide Number Placehold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707E1B6D-CC69-4117-8B65-D26D51E1A174}" type="slidenum">
              <a:rPr kumimoji="1" lang="zh-CN" altLang="en-US" sz="1200">
                <a:solidFill>
                  <a:srgbClr val="000000"/>
                </a:solidFill>
              </a:rPr>
              <a:pPr algn="r"/>
              <a:t>10</a:t>
            </a:fld>
            <a:endParaRPr kumimoji="1" lang="en-US" altLang="zh-CN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982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mtClean="0"/>
              <a:t>人才的吸引程度，吸引全球的优质人才</a:t>
            </a:r>
          </a:p>
        </p:txBody>
      </p:sp>
      <p:sp>
        <p:nvSpPr>
          <p:cNvPr id="103427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8116E24-7426-40DA-BB7A-F0531E95F4A8}" type="slidenum">
              <a:rPr lang="en-US" altLang="zh-CN">
                <a:ea typeface="黑体" pitchFamily="49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 altLang="zh-CN"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6272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981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dirty="0" smtClean="0">
              <a:latin typeface="Arial" charset="0"/>
            </a:endParaRPr>
          </a:p>
        </p:txBody>
      </p:sp>
      <p:sp>
        <p:nvSpPr>
          <p:cNvPr id="118787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16BCA05-5081-4FB8-B354-117DAB29A64A}" type="slidenum">
              <a:rPr kumimoji="1" lang="zh-CN" altLang="en-US">
                <a:solidFill>
                  <a:srgbClr val="000000"/>
                </a:solidFill>
                <a:latin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kumimoji="1" lang="zh-CN" altLang="en-US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932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185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smtClean="0">
              <a:latin typeface="Arial" charset="0"/>
            </a:endParaRPr>
          </a:p>
        </p:txBody>
      </p:sp>
      <p:sp>
        <p:nvSpPr>
          <p:cNvPr id="120835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6C24172-6470-44D9-BA9F-90ACEFE56F89}" type="slidenum">
              <a:rPr kumimoji="1" lang="zh-CN" altLang="en-US">
                <a:solidFill>
                  <a:srgbClr val="000000"/>
                </a:solidFill>
                <a:latin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kumimoji="1" lang="zh-CN" altLang="en-US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115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39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smtClean="0">
              <a:latin typeface="Arial" charset="0"/>
            </a:endParaRPr>
          </a:p>
        </p:txBody>
      </p:sp>
      <p:sp>
        <p:nvSpPr>
          <p:cNvPr id="122883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DF6C677-CDB9-4589-9CCC-AD29BF58A381}" type="slidenum">
              <a:rPr kumimoji="1" lang="zh-CN" altLang="en-US">
                <a:solidFill>
                  <a:srgbClr val="000000"/>
                </a:solidFill>
                <a:latin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kumimoji="1" lang="zh-CN" altLang="en-US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414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59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smtClean="0">
              <a:latin typeface="Arial" charset="0"/>
            </a:endParaRPr>
          </a:p>
        </p:txBody>
      </p:sp>
      <p:sp>
        <p:nvSpPr>
          <p:cNvPr id="122883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F74691C-7F5B-4B11-85F4-D432243366C7}" type="slidenum">
              <a:rPr kumimoji="1" lang="zh-CN" altLang="en-US">
                <a:solidFill>
                  <a:srgbClr val="000000"/>
                </a:solidFill>
                <a:latin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kumimoji="1" lang="zh-CN" altLang="en-US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059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957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kumimoji="1" lang="zh-CN" altLang="en-US" smtClean="0"/>
          </a:p>
        </p:txBody>
      </p:sp>
      <p:sp>
        <p:nvSpPr>
          <p:cNvPr id="109571" name="Slide Number Placehold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84041DB5-AA5C-429B-B12A-20EB6FB8BC16}" type="slidenum">
              <a:rPr kumimoji="1" lang="zh-CN" altLang="en-US" sz="1200">
                <a:solidFill>
                  <a:srgbClr val="000000"/>
                </a:solidFill>
              </a:rPr>
              <a:pPr algn="r"/>
              <a:t>18</a:t>
            </a:fld>
            <a:endParaRPr kumimoji="1" lang="en-US" altLang="zh-CN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540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1457325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Line 9"/>
          <p:cNvSpPr>
            <a:spLocks noChangeShapeType="1"/>
          </p:cNvSpPr>
          <p:nvPr/>
        </p:nvSpPr>
        <p:spPr bwMode="auto">
          <a:xfrm>
            <a:off x="684213" y="6237288"/>
            <a:ext cx="7775575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6" name="Picture 9" descr="shouyea5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6553200" y="333375"/>
            <a:ext cx="1978025" cy="703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4213" y="65341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63817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7536677-E839-4418-97EC-C5ACDB7D5A2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A061CF5-DFDB-4147-8231-EE685A5650A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61138" y="260350"/>
            <a:ext cx="2006600" cy="59769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60350"/>
            <a:ext cx="5868988" cy="59769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BEF73CA-483A-49E4-8B5C-2AA4976F9D3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15"/>
          <p:cNvCxnSpPr>
            <a:endCxn id="17" idx="1"/>
          </p:cNvCxnSpPr>
          <p:nvPr userDrawn="1"/>
        </p:nvCxnSpPr>
        <p:spPr>
          <a:xfrm flipV="1">
            <a:off x="-22225" y="682625"/>
            <a:ext cx="2136775" cy="635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矩形 16"/>
          <p:cNvSpPr/>
          <p:nvPr userDrawn="1"/>
        </p:nvSpPr>
        <p:spPr bwMode="auto">
          <a:xfrm>
            <a:off x="2114550" y="585788"/>
            <a:ext cx="7051675" cy="1936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17"/>
          <p:cNvSpPr/>
          <p:nvPr userDrawn="1"/>
        </p:nvSpPr>
        <p:spPr bwMode="auto">
          <a:xfrm>
            <a:off x="-22225" y="6467475"/>
            <a:ext cx="9188450" cy="3905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连接符 20"/>
          <p:cNvCxnSpPr/>
          <p:nvPr userDrawn="1"/>
        </p:nvCxnSpPr>
        <p:spPr>
          <a:xfrm>
            <a:off x="-22225" y="6521450"/>
            <a:ext cx="9204325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 sz="1200" b="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zh-CN" altLang="en-US" sz="1200" b="0" kern="120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Page </a:t>
            </a:r>
            <a:fld id="{86B338C5-C729-421A-B0A2-9B9735CCB237}" type="slidenum">
              <a:rPr lang="en-US" altLang="zh-CN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2"/>
          <p:cNvCxnSpPr>
            <a:endCxn id="14" idx="1"/>
          </p:cNvCxnSpPr>
          <p:nvPr userDrawn="1"/>
        </p:nvCxnSpPr>
        <p:spPr>
          <a:xfrm flipV="1">
            <a:off x="-22225" y="682625"/>
            <a:ext cx="2136775" cy="635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矩形 13"/>
          <p:cNvSpPr/>
          <p:nvPr userDrawn="1"/>
        </p:nvSpPr>
        <p:spPr bwMode="auto">
          <a:xfrm>
            <a:off x="2114550" y="585788"/>
            <a:ext cx="7051675" cy="1936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14"/>
          <p:cNvSpPr/>
          <p:nvPr userDrawn="1"/>
        </p:nvSpPr>
        <p:spPr bwMode="auto">
          <a:xfrm>
            <a:off x="-22225" y="6467475"/>
            <a:ext cx="9188450" cy="3905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" name="直接连接符 17"/>
          <p:cNvCxnSpPr/>
          <p:nvPr userDrawn="1"/>
        </p:nvCxnSpPr>
        <p:spPr>
          <a:xfrm>
            <a:off x="-22225" y="6521450"/>
            <a:ext cx="9204325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 sz="1200" b="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zh-CN" altLang="en-US" sz="1200" b="0" kern="120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Page </a:t>
            </a:r>
            <a:fld id="{82C6DACB-F936-4316-B92E-A6CBCC0041AE}" type="slidenum">
              <a:rPr lang="en-US" altLang="zh-CN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1457325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5" name="Picture 8" descr="shouyea5"/>
          <p:cNvPicPr>
            <a:picLocks noChangeAspect="1" noChangeArrowheads="1"/>
          </p:cNvPicPr>
          <p:nvPr/>
        </p:nvPicPr>
        <p:blipFill>
          <a:blip r:embed="rId2"/>
          <a:srcRect l="30542" b="26863"/>
          <a:stretch>
            <a:fillRect/>
          </a:stretch>
        </p:blipFill>
        <p:spPr bwMode="auto">
          <a:xfrm>
            <a:off x="6923088" y="404813"/>
            <a:ext cx="1581150" cy="59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684213" y="6237288"/>
            <a:ext cx="7775575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" name="Picture 10" descr="TUBIAO"/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040204"/>
              </a:clrFrom>
              <a:clrTo>
                <a:srgbClr val="040204">
                  <a:alpha val="0"/>
                </a:srgbClr>
              </a:clrTo>
            </a:clrChange>
            <a:lum bright="40000" contrast="40000"/>
          </a:blip>
          <a:srcRect/>
          <a:stretch>
            <a:fillRect/>
          </a:stretch>
        </p:blipFill>
        <p:spPr bwMode="auto">
          <a:xfrm>
            <a:off x="6091238" y="411163"/>
            <a:ext cx="674687" cy="644525"/>
          </a:xfrm>
          <a:prstGeom prst="rect">
            <a:avLst/>
          </a:prstGeom>
          <a:solidFill>
            <a:srgbClr val="BB00FE"/>
          </a:solidFill>
          <a:ln w="9525">
            <a:noFill/>
            <a:miter lim="800000"/>
            <a:headEnd/>
            <a:tailEnd/>
          </a:ln>
        </p:spPr>
      </p:pic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4213" y="65341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63817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3D32B84-73A3-4D8E-8983-7BB86A45BE6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988898F6-3BA3-4C41-904F-4C24472598F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1BE6B9D5-105B-4E8A-9AE8-995882FE7AE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1344005A-06BF-4CA0-BE6C-87E769A33F0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75037946-57A8-4853-B40E-1428FB42896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D3538E5-0379-4884-97BF-05AB5C2D667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E9CB3A3-E58E-4F38-8C42-7BAC4A7B43F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30BE6CD-9499-4E9B-B340-5C1DE568A9B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F646961-4F1F-4346-B12F-0D81C952149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5A2C33C-C7F5-4E26-9A5F-2DD26442A7A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C80841E-DDEB-46F1-A339-985F9CD90E0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61138" y="260350"/>
            <a:ext cx="2006600" cy="59769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60350"/>
            <a:ext cx="5868988" cy="59769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8A7BBFE-8C33-41FC-B393-ECC11DA83CE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712" y="324066"/>
            <a:ext cx="7876327" cy="706090"/>
          </a:xfrm>
          <a:prstGeom prst="rect">
            <a:avLst/>
          </a:prstGeom>
        </p:spPr>
        <p:txBody>
          <a:bodyPr anchor="ctr"/>
          <a:lstStyle>
            <a:lvl1pPr>
              <a:defRPr lang="zh-CN" altLang="en-US" sz="3200" b="1" kern="1200" spc="600" baseline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8128000" y="6519863"/>
            <a:ext cx="727075" cy="260350"/>
          </a:xfrm>
        </p:spPr>
        <p:txBody>
          <a:bodyPr wrap="none" anchor="ctr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lang="zh-CN" altLang="en-US" sz="1100" b="1" i="1">
                <a:solidFill>
                  <a:srgbClr val="FFFFFF">
                    <a:lumMod val="50000"/>
                  </a:srgbClr>
                </a:solidFill>
                <a:latin typeface="Arial" pitchFamily="34" charset="0"/>
                <a:ea typeface="宋体" panose="02010600030101010101" pitchFamily="2" charset="-122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Page </a:t>
            </a:r>
            <a:fld id="{07BB8E59-8C8C-4218-8CC1-0B06BDFF4BAC}" type="slidenum">
              <a:rPr lang="en-US" altLang="zh-CN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>
          <a:xfrm>
            <a:off x="274638" y="6467475"/>
            <a:ext cx="2133600" cy="365125"/>
          </a:xfrm>
        </p:spPr>
        <p:txBody>
          <a:bodyPr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srgbClr val="FFFFFF">
                    <a:lumMod val="50000"/>
                  </a:srgb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3167063" y="6467475"/>
            <a:ext cx="2895600" cy="365125"/>
          </a:xfrm>
        </p:spPr>
        <p:txBody>
          <a:bodyPr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lang="zh-CN" altLang="en-US" sz="1200" b="0" kern="1200">
                <a:solidFill>
                  <a:srgbClr val="FFFFFF">
                    <a:lumMod val="50000"/>
                  </a:srgb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1457325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5" name="Picture 8" descr="shouyea5"/>
          <p:cNvPicPr>
            <a:picLocks noChangeAspect="1" noChangeArrowheads="1"/>
          </p:cNvPicPr>
          <p:nvPr/>
        </p:nvPicPr>
        <p:blipFill>
          <a:blip r:embed="rId2"/>
          <a:srcRect l="30542" b="26863"/>
          <a:stretch>
            <a:fillRect/>
          </a:stretch>
        </p:blipFill>
        <p:spPr bwMode="auto">
          <a:xfrm>
            <a:off x="6923088" y="404813"/>
            <a:ext cx="1581150" cy="59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684213" y="6237288"/>
            <a:ext cx="7775575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" name="Picture 10" descr="TUBIAO"/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040204"/>
              </a:clrFrom>
              <a:clrTo>
                <a:srgbClr val="040204">
                  <a:alpha val="0"/>
                </a:srgbClr>
              </a:clrTo>
            </a:clrChange>
            <a:lum bright="40000" contrast="40000"/>
          </a:blip>
          <a:srcRect/>
          <a:stretch>
            <a:fillRect/>
          </a:stretch>
        </p:blipFill>
        <p:spPr bwMode="auto">
          <a:xfrm>
            <a:off x="6091238" y="411163"/>
            <a:ext cx="674687" cy="644525"/>
          </a:xfrm>
          <a:prstGeom prst="rect">
            <a:avLst/>
          </a:prstGeom>
          <a:solidFill>
            <a:srgbClr val="BB00FE"/>
          </a:solidFill>
          <a:ln w="9525">
            <a:noFill/>
            <a:miter lim="800000"/>
            <a:headEnd/>
            <a:tailEnd/>
          </a:ln>
        </p:spPr>
      </p:pic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4213" y="65341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63817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DAEA040-4740-47A7-AB45-B8198B87884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055188B-30BF-4674-B206-FEEF00EAACB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9A4A22B-2CD0-4CF0-A089-C027EA2044F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8488182-8E1F-4283-A398-88C98EDB9E8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2F27615-8305-49D9-8C73-025F7CF6970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717517C-4E34-42A6-9568-38DC051500E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9E84FB6-3275-4CD6-BD42-EBD014620E3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7C1B111C-5E1F-48E0-90D2-56168E82FDD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36ABCF55-38B7-4832-801C-3E8B0FABF71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F91F7E6-47D5-4370-81E3-EDA5BE3D71A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23CBECA2-F2B7-4843-ABA9-974034B3880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61138" y="260350"/>
            <a:ext cx="2006600" cy="59769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60350"/>
            <a:ext cx="5868988" cy="59769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7FFD1356-E314-48E4-AF4C-5CA215B05F9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712" y="324066"/>
            <a:ext cx="7876327" cy="706090"/>
          </a:xfrm>
          <a:prstGeom prst="rect">
            <a:avLst/>
          </a:prstGeom>
        </p:spPr>
        <p:txBody>
          <a:bodyPr anchor="ctr"/>
          <a:lstStyle>
            <a:lvl1pPr>
              <a:defRPr lang="zh-CN" altLang="en-US" sz="3200" b="1" kern="1200" spc="600" baseline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8128000" y="6519863"/>
            <a:ext cx="727075" cy="260350"/>
          </a:xfrm>
        </p:spPr>
        <p:txBody>
          <a:bodyPr wrap="none" anchor="ctr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lang="zh-CN" altLang="en-US" sz="1100" b="1" i="1">
                <a:solidFill>
                  <a:srgbClr val="FFFFFF">
                    <a:lumMod val="50000"/>
                  </a:srgbClr>
                </a:solidFill>
                <a:latin typeface="Arial" pitchFamily="34" charset="0"/>
                <a:ea typeface="宋体" panose="02010600030101010101" pitchFamily="2" charset="-122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Page </a:t>
            </a:r>
            <a:fld id="{2220EF91-C028-497B-BCAF-7308F058DC31}" type="slidenum">
              <a:rPr lang="en-US" altLang="zh-CN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>
          <a:xfrm>
            <a:off x="274638" y="6467475"/>
            <a:ext cx="2133600" cy="365125"/>
          </a:xfrm>
        </p:spPr>
        <p:txBody>
          <a:bodyPr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srgbClr val="FFFFFF">
                    <a:lumMod val="50000"/>
                  </a:srgb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3167063" y="6467475"/>
            <a:ext cx="2895600" cy="365125"/>
          </a:xfrm>
        </p:spPr>
        <p:txBody>
          <a:bodyPr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lang="zh-CN" altLang="en-US" sz="1200" b="0" kern="1200">
                <a:solidFill>
                  <a:srgbClr val="FFFFFF">
                    <a:lumMod val="50000"/>
                  </a:srgb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3F75615-3D01-4F09-A2E1-7B9FEE8A80A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15"/>
          <p:cNvCxnSpPr>
            <a:endCxn id="17" idx="1"/>
          </p:cNvCxnSpPr>
          <p:nvPr userDrawn="1"/>
        </p:nvCxnSpPr>
        <p:spPr>
          <a:xfrm flipV="1">
            <a:off x="-22225" y="682625"/>
            <a:ext cx="2136775" cy="635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矩形 16"/>
          <p:cNvSpPr/>
          <p:nvPr userDrawn="1"/>
        </p:nvSpPr>
        <p:spPr bwMode="auto">
          <a:xfrm>
            <a:off x="2114550" y="585788"/>
            <a:ext cx="7051675" cy="1936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17"/>
          <p:cNvSpPr/>
          <p:nvPr userDrawn="1"/>
        </p:nvSpPr>
        <p:spPr bwMode="auto">
          <a:xfrm>
            <a:off x="-22225" y="6467475"/>
            <a:ext cx="9188450" cy="3905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连接符 20"/>
          <p:cNvCxnSpPr/>
          <p:nvPr userDrawn="1"/>
        </p:nvCxnSpPr>
        <p:spPr>
          <a:xfrm>
            <a:off x="-22225" y="6521450"/>
            <a:ext cx="9204325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 sz="1200" b="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zh-CN" altLang="en-US" sz="1200" b="0" kern="120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Page </a:t>
            </a:r>
            <a:fld id="{783CD72D-07A6-4AF1-B7C2-4D2371224FF4}" type="slidenum">
              <a:rPr lang="en-US" altLang="zh-CN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2"/>
          <p:cNvCxnSpPr>
            <a:endCxn id="14" idx="1"/>
          </p:cNvCxnSpPr>
          <p:nvPr userDrawn="1"/>
        </p:nvCxnSpPr>
        <p:spPr>
          <a:xfrm flipV="1">
            <a:off x="-22225" y="682625"/>
            <a:ext cx="2136775" cy="635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矩形 13"/>
          <p:cNvSpPr/>
          <p:nvPr userDrawn="1"/>
        </p:nvSpPr>
        <p:spPr bwMode="auto">
          <a:xfrm>
            <a:off x="2114550" y="585788"/>
            <a:ext cx="7051675" cy="1936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14"/>
          <p:cNvSpPr/>
          <p:nvPr userDrawn="1"/>
        </p:nvSpPr>
        <p:spPr bwMode="auto">
          <a:xfrm>
            <a:off x="-22225" y="6467475"/>
            <a:ext cx="9188450" cy="3905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" name="直接连接符 17"/>
          <p:cNvCxnSpPr/>
          <p:nvPr userDrawn="1"/>
        </p:nvCxnSpPr>
        <p:spPr>
          <a:xfrm>
            <a:off x="-22225" y="6521450"/>
            <a:ext cx="9204325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 sz="1200" b="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zh-CN" altLang="en-US" sz="1200" b="0" kern="120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Page </a:t>
            </a:r>
            <a:fld id="{C12F2C23-F4D1-4BD8-BCD8-7CDA516C8B32}" type="slidenum">
              <a:rPr lang="en-US" altLang="zh-CN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6"/>
          <p:cNvSpPr/>
          <p:nvPr userDrawn="1"/>
        </p:nvSpPr>
        <p:spPr bwMode="auto">
          <a:xfrm>
            <a:off x="-22225" y="6467475"/>
            <a:ext cx="9188450" cy="3905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" name="直接连接符 9"/>
          <p:cNvCxnSpPr/>
          <p:nvPr userDrawn="1"/>
        </p:nvCxnSpPr>
        <p:spPr>
          <a:xfrm>
            <a:off x="-22225" y="6521450"/>
            <a:ext cx="9204325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45" y="149255"/>
            <a:ext cx="1778884" cy="482758"/>
          </a:xfrm>
          <a:prstGeom prst="rect">
            <a:avLst/>
          </a:prstGeom>
        </p:spPr>
        <p:txBody>
          <a:bodyPr anchor="ctr" anchorCtr="0"/>
          <a:lstStyle>
            <a:lvl1pPr algn="l">
              <a:defRPr lang="zh-CN" altLang="en-US" sz="2400" b="1" kern="1200" spc="600" baseline="0" dirty="0">
                <a:solidFill>
                  <a:schemeClr val="tx1"/>
                </a:solidFill>
                <a:latin typeface="Century Gothic" pitchFamily="34" charset="0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 sz="1200" b="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zh-CN" altLang="en-US" sz="1200" b="0" kern="120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Page </a:t>
            </a:r>
            <a:fld id="{7D308BCF-1528-4D42-857B-B6B62604E476}" type="slidenum">
              <a:rPr lang="en-US" altLang="zh-CN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1457325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5" name="Picture 8" descr="shouyea5"/>
          <p:cNvPicPr>
            <a:picLocks noChangeAspect="1" noChangeArrowheads="1"/>
          </p:cNvPicPr>
          <p:nvPr/>
        </p:nvPicPr>
        <p:blipFill>
          <a:blip r:embed="rId2"/>
          <a:srcRect l="30542" b="26863"/>
          <a:stretch>
            <a:fillRect/>
          </a:stretch>
        </p:blipFill>
        <p:spPr bwMode="auto">
          <a:xfrm>
            <a:off x="6923088" y="404813"/>
            <a:ext cx="1581150" cy="59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684213" y="6237288"/>
            <a:ext cx="7775575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" name="Picture 10" descr="TUBIAO"/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040204"/>
              </a:clrFrom>
              <a:clrTo>
                <a:srgbClr val="040204">
                  <a:alpha val="0"/>
                </a:srgbClr>
              </a:clrTo>
            </a:clrChange>
            <a:lum bright="40000" contrast="40000"/>
          </a:blip>
          <a:srcRect/>
          <a:stretch>
            <a:fillRect/>
          </a:stretch>
        </p:blipFill>
        <p:spPr bwMode="auto">
          <a:xfrm>
            <a:off x="6091238" y="411163"/>
            <a:ext cx="674687" cy="644525"/>
          </a:xfrm>
          <a:prstGeom prst="rect">
            <a:avLst/>
          </a:prstGeom>
          <a:solidFill>
            <a:srgbClr val="BB00FE"/>
          </a:solidFill>
          <a:ln w="9525">
            <a:noFill/>
            <a:miter lim="800000"/>
            <a:headEnd/>
            <a:tailEnd/>
          </a:ln>
        </p:spPr>
      </p:pic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4213" y="65341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63817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B29ECFB-0850-4B38-A600-D963070A2B3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265961D-9FA9-4A80-8C02-E706897333A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5DE5CE3-D021-4E40-A721-4E4B707B565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A604E2A1-F6DC-403F-ABFD-DAA3A5EFFD6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AF1376A5-4098-408D-B3A7-9F0D061CE7C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DE66434-0D4E-45F1-A44E-6DE524EADEE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9AFC628-FC63-498A-AC91-EE0D6BEBFB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A2FD806D-7C1D-4537-83F6-FF6E1207581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1386738-79D7-463A-BBC2-787017781B0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A309F74-B9CD-4B3A-A416-F7CA3B40CF6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AF494D9-A7F5-47B2-92DF-3DCAE3802E1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61138" y="260350"/>
            <a:ext cx="2006600" cy="59769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60350"/>
            <a:ext cx="5868988" cy="59769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3957249B-D2B8-4B67-A7DF-03BFA81C5A4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712" y="324066"/>
            <a:ext cx="7876327" cy="706090"/>
          </a:xfrm>
          <a:prstGeom prst="rect">
            <a:avLst/>
          </a:prstGeom>
        </p:spPr>
        <p:txBody>
          <a:bodyPr anchor="ctr"/>
          <a:lstStyle>
            <a:lvl1pPr>
              <a:defRPr lang="zh-CN" altLang="en-US" sz="3200" b="1" kern="1200" spc="600" baseline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8128000" y="6519863"/>
            <a:ext cx="727075" cy="260350"/>
          </a:xfrm>
        </p:spPr>
        <p:txBody>
          <a:bodyPr wrap="none" anchor="ctr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lang="zh-CN" altLang="en-US" sz="1100" b="1" i="1">
                <a:solidFill>
                  <a:srgbClr val="FFFFFF">
                    <a:lumMod val="50000"/>
                  </a:srgbClr>
                </a:solidFill>
                <a:latin typeface="Arial" pitchFamily="34" charset="0"/>
                <a:ea typeface="宋体" panose="02010600030101010101" pitchFamily="2" charset="-122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Page </a:t>
            </a:r>
            <a:fld id="{818DB114-A39E-4DD1-BB7C-36DFAE07FE5D}" type="slidenum">
              <a:rPr lang="en-US" altLang="zh-CN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>
          <a:xfrm>
            <a:off x="274638" y="6467475"/>
            <a:ext cx="2133600" cy="365125"/>
          </a:xfrm>
        </p:spPr>
        <p:txBody>
          <a:bodyPr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srgbClr val="FFFFFF">
                    <a:lumMod val="50000"/>
                  </a:srgb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3167063" y="6467475"/>
            <a:ext cx="2895600" cy="365125"/>
          </a:xfrm>
        </p:spPr>
        <p:txBody>
          <a:bodyPr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lang="zh-CN" altLang="en-US" sz="1200" b="0" kern="1200">
                <a:solidFill>
                  <a:srgbClr val="FFFFFF">
                    <a:lumMod val="50000"/>
                  </a:srgb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1457325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5" name="Picture 8" descr="shouyea5"/>
          <p:cNvPicPr>
            <a:picLocks noChangeAspect="1" noChangeArrowheads="1"/>
          </p:cNvPicPr>
          <p:nvPr/>
        </p:nvPicPr>
        <p:blipFill>
          <a:blip r:embed="rId2"/>
          <a:srcRect l="30542" b="26863"/>
          <a:stretch>
            <a:fillRect/>
          </a:stretch>
        </p:blipFill>
        <p:spPr bwMode="auto">
          <a:xfrm>
            <a:off x="6923088" y="404813"/>
            <a:ext cx="1581150" cy="59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684213" y="6237288"/>
            <a:ext cx="7775575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" name="Picture 10" descr="TUBIAO"/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040204"/>
              </a:clrFrom>
              <a:clrTo>
                <a:srgbClr val="040204">
                  <a:alpha val="0"/>
                </a:srgbClr>
              </a:clrTo>
            </a:clrChange>
            <a:lum bright="40000" contrast="40000"/>
          </a:blip>
          <a:srcRect/>
          <a:stretch>
            <a:fillRect/>
          </a:stretch>
        </p:blipFill>
        <p:spPr bwMode="auto">
          <a:xfrm>
            <a:off x="6091238" y="411163"/>
            <a:ext cx="674687" cy="644525"/>
          </a:xfrm>
          <a:prstGeom prst="rect">
            <a:avLst/>
          </a:prstGeom>
          <a:solidFill>
            <a:srgbClr val="BB00FE"/>
          </a:solidFill>
          <a:ln w="9525">
            <a:noFill/>
            <a:miter lim="800000"/>
            <a:headEnd/>
            <a:tailEnd/>
          </a:ln>
        </p:spPr>
      </p:pic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4213" y="65341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63817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77019D6C-2F8E-48E5-970C-E4ADA7038A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DFA2F3C-3818-4138-B44B-07956CA1CBF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69AB4DB-6547-413D-A596-94770337615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146AF285-660C-47CA-98EA-BA0AFD4E00F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086184F0-271D-4C6F-B1B0-6C4051F272F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0B3196B3-1241-4A48-AD74-82A1E258DD6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5821BF2-2B76-4A8E-AF52-88A2E6D4741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A6055E86-E072-4090-9FC2-CCE697EE85D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3DC54E1B-8200-49CE-933C-09B6096D39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A0CDCDC-C814-4E28-81CE-208A931FA47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61138" y="260350"/>
            <a:ext cx="2006600" cy="59769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60350"/>
            <a:ext cx="5868988" cy="59769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03A6BBE0-7FA3-45E5-AC93-0B5B9F8F7A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712" y="324066"/>
            <a:ext cx="7876327" cy="706090"/>
          </a:xfrm>
          <a:prstGeom prst="rect">
            <a:avLst/>
          </a:prstGeom>
        </p:spPr>
        <p:txBody>
          <a:bodyPr anchor="ctr"/>
          <a:lstStyle>
            <a:lvl1pPr>
              <a:defRPr lang="zh-CN" altLang="en-US" sz="3200" b="1" kern="1200" spc="600" baseline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8128000" y="6519863"/>
            <a:ext cx="727075" cy="260350"/>
          </a:xfrm>
        </p:spPr>
        <p:txBody>
          <a:bodyPr wrap="none" anchor="ctr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lang="zh-CN" altLang="en-US" sz="1100" b="1" i="1">
                <a:solidFill>
                  <a:srgbClr val="FFFFFF">
                    <a:lumMod val="50000"/>
                  </a:srgbClr>
                </a:solidFill>
                <a:latin typeface="Arial" pitchFamily="34" charset="0"/>
                <a:ea typeface="宋体" panose="02010600030101010101" pitchFamily="2" charset="-122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Page </a:t>
            </a:r>
            <a:fld id="{B96EA9A1-C1D9-426C-8434-AD211EEDD031}" type="slidenum">
              <a:rPr lang="en-US" altLang="zh-CN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>
          <a:xfrm>
            <a:off x="274638" y="6467475"/>
            <a:ext cx="2133600" cy="365125"/>
          </a:xfrm>
        </p:spPr>
        <p:txBody>
          <a:bodyPr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srgbClr val="FFFFFF">
                    <a:lumMod val="50000"/>
                  </a:srgb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3167063" y="6467475"/>
            <a:ext cx="2895600" cy="365125"/>
          </a:xfrm>
        </p:spPr>
        <p:txBody>
          <a:bodyPr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lang="zh-CN" altLang="en-US" sz="1200" b="0" kern="1200">
                <a:solidFill>
                  <a:srgbClr val="FFFFFF">
                    <a:lumMod val="50000"/>
                  </a:srgb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1457325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5" name="Picture 8" descr="shouyea5"/>
          <p:cNvPicPr>
            <a:picLocks noChangeAspect="1" noChangeArrowheads="1"/>
          </p:cNvPicPr>
          <p:nvPr/>
        </p:nvPicPr>
        <p:blipFill>
          <a:blip r:embed="rId2"/>
          <a:srcRect l="30542" b="26863"/>
          <a:stretch>
            <a:fillRect/>
          </a:stretch>
        </p:blipFill>
        <p:spPr bwMode="auto">
          <a:xfrm>
            <a:off x="6923088" y="404813"/>
            <a:ext cx="1581150" cy="59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684213" y="6237288"/>
            <a:ext cx="7775575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" name="Picture 10" descr="TUBIAO"/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040204"/>
              </a:clrFrom>
              <a:clrTo>
                <a:srgbClr val="040204">
                  <a:alpha val="0"/>
                </a:srgbClr>
              </a:clrTo>
            </a:clrChange>
            <a:lum bright="40000" contrast="40000"/>
          </a:blip>
          <a:srcRect/>
          <a:stretch>
            <a:fillRect/>
          </a:stretch>
        </p:blipFill>
        <p:spPr bwMode="auto">
          <a:xfrm>
            <a:off x="6091238" y="411163"/>
            <a:ext cx="674687" cy="644525"/>
          </a:xfrm>
          <a:prstGeom prst="rect">
            <a:avLst/>
          </a:prstGeom>
          <a:solidFill>
            <a:srgbClr val="BB00FE"/>
          </a:solidFill>
          <a:ln w="9525">
            <a:noFill/>
            <a:miter lim="800000"/>
            <a:headEnd/>
            <a:tailEnd/>
          </a:ln>
        </p:spPr>
      </p:pic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4213" y="65341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6381750"/>
            <a:ext cx="1905000" cy="3238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E1FBED5D-4FC5-4E07-BD75-C8C5674C9E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01C04E48-CC83-4B61-858A-0D2CB5F2D88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F557F77E-FA31-49DD-942B-931653B2C6B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484313"/>
            <a:ext cx="3924300" cy="4752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302B83E7-213C-4817-A5D8-1E030862395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8124B9B-67D2-4195-9A6D-A6EF814DEB1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1CD66953-921E-43AD-9548-F696B05D51A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DD9FE797-2DF8-481F-9BB7-BBBFE9785D3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F3C9AE02-1FA6-4D94-84AC-153F0DAD074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995090BF-F2F0-41FE-825B-7EAF9EDC20E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45DD0A17-87A4-438D-8418-8C2CDA4B0CD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7194426F-57E7-49DF-BD7B-891F7AE8AC8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61138" y="260350"/>
            <a:ext cx="2006600" cy="59769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60350"/>
            <a:ext cx="5868988" cy="59769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+mn-ea"/>
              </a:defRPr>
            </a:lvl1pPr>
          </a:lstStyle>
          <a:p>
            <a:pPr>
              <a:defRPr/>
            </a:pPr>
            <a:fld id="{FF3BB758-0DE8-4A13-96CA-5417EFDEB09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8128000" y="6519863"/>
            <a:ext cx="727075" cy="260350"/>
          </a:xfrm>
        </p:spPr>
        <p:txBody>
          <a:bodyPr wrap="none" anchor="ctr">
            <a:spAutoFit/>
          </a:bodyPr>
          <a:lstStyle>
            <a:lvl1pPr algn="ctr">
              <a:defRPr lang="zh-CN" altLang="en-US" sz="1100" b="1" i="1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Page </a:t>
            </a:r>
            <a:fld id="{D204BF5C-890B-4941-A0C5-29DBD782CF3E}" type="slidenum">
              <a:rPr lang="en-US" altLang="zh-CN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1"/>
          </p:nvPr>
        </p:nvSpPr>
        <p:spPr>
          <a:xfrm>
            <a:off x="274638" y="6467475"/>
            <a:ext cx="2133600" cy="365125"/>
          </a:xfrm>
        </p:spPr>
        <p:txBody>
          <a:bodyPr anchor="ctr"/>
          <a:lstStyle>
            <a:lvl1pPr algn="l">
              <a:defRPr sz="1200" b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M.Space – </a:t>
            </a:r>
            <a:r>
              <a:rPr lang="zh-CN" altLang="en-US">
                <a:latin typeface="黑体" pitchFamily="49" charset="-122"/>
                <a:ea typeface="黑体" pitchFamily="49" charset="-122"/>
              </a:rPr>
              <a:t>创制未来</a:t>
            </a:r>
            <a:endParaRPr lang="en-US" altLang="zh-CN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3167063" y="6467475"/>
            <a:ext cx="2895600" cy="365125"/>
          </a:xfrm>
        </p:spPr>
        <p:txBody>
          <a:bodyPr anchor="ctr"/>
          <a:lstStyle>
            <a:lvl1pPr algn="ctr">
              <a:defRPr lang="zh-CN" altLang="en-US" sz="1200" b="0" kern="1200">
                <a:solidFill>
                  <a:schemeClr val="bg1">
                    <a:lumMod val="50000"/>
                  </a:scheme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清华跨界创客基地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165A3FD-EB7B-40A4-B2D8-1A42F458873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Verdana"/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CCFCAC5-4287-4CA7-8C11-6E6E83D350F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1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4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2" Type="http://schemas.openxmlformats.org/officeDocument/2006/relationships/slideLayout" Target="../slideLayouts/slideLayout67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484313"/>
            <a:ext cx="800100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11188" y="908050"/>
            <a:ext cx="7958137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11188" y="6453188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12800" y="6475413"/>
            <a:ext cx="7993063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0000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fld id="{452AEBEE-DBE6-4A3D-B2BE-0A609EF8C66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1033" name="Picture 9" descr="shouyea5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7164388" y="333375"/>
            <a:ext cx="136683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Ø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4" name="矩形 13"/>
          <p:cNvSpPr/>
          <p:nvPr userDrawn="1"/>
        </p:nvSpPr>
        <p:spPr bwMode="auto">
          <a:xfrm>
            <a:off x="-22225" y="6467475"/>
            <a:ext cx="9188450" cy="3905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274638" y="6467475"/>
            <a:ext cx="2133600" cy="365125"/>
          </a:xfrm>
          <a:prstGeom prst="rect">
            <a:avLst/>
          </a:prstGeom>
        </p:spPr>
        <p:txBody>
          <a:bodyPr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650" y="6467475"/>
            <a:ext cx="2895600" cy="365125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lang="zh-CN" altLang="en-US" sz="1200" b="0" kern="120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-22225" y="6521450"/>
            <a:ext cx="9204325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4197350" y="6513513"/>
            <a:ext cx="776288" cy="2746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defRPr sz="1200" b="1" i="1">
                <a:solidFill>
                  <a:srgbClr val="BFBFBF"/>
                </a:solidFill>
                <a:cs typeface="Arial" charset="0"/>
              </a:defRPr>
            </a:lvl1pPr>
          </a:lstStyle>
          <a:p>
            <a:pPr>
              <a:defRPr/>
            </a:pPr>
            <a:r>
              <a:rPr lang="en-US" altLang="zh-CN"/>
              <a:t>Page </a:t>
            </a:r>
            <a:fld id="{F400FFF2-4402-4ADC-B619-1E338AEC7812}" type="slidenum">
              <a:rPr lang="en-US" altLang="zh-CN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484313"/>
            <a:ext cx="800100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11188" y="908050"/>
            <a:ext cx="7958137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11188" y="6453188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12800" y="6475413"/>
            <a:ext cx="7993063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0000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fld id="{F1C3D99A-5BCB-4540-8E50-A365D1E62B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17417" name="Picture 9" descr="shouyea5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7164388" y="333375"/>
            <a:ext cx="136683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  <p:sldLayoutId id="2147483912" r:id="rId12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Ø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484313"/>
            <a:ext cx="800100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11188" y="908050"/>
            <a:ext cx="7958137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11188" y="6453188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12800" y="6475413"/>
            <a:ext cx="7993063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0000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fld id="{3BB2F578-6710-4F0C-82A7-A3E884504D9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30729" name="Picture 9" descr="shouyea5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7164388" y="333375"/>
            <a:ext cx="136683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Ø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4" name="矩形 13"/>
          <p:cNvSpPr/>
          <p:nvPr userDrawn="1"/>
        </p:nvSpPr>
        <p:spPr bwMode="auto">
          <a:xfrm>
            <a:off x="-22225" y="6467475"/>
            <a:ext cx="9188450" cy="3905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274638" y="6467475"/>
            <a:ext cx="2133600" cy="365125"/>
          </a:xfrm>
          <a:prstGeom prst="rect">
            <a:avLst/>
          </a:prstGeom>
        </p:spPr>
        <p:txBody>
          <a:bodyPr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650" y="6467475"/>
            <a:ext cx="2895600" cy="365125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lang="zh-CN" altLang="en-US" sz="1200" b="0" kern="1200">
                <a:solidFill>
                  <a:prstClr val="white">
                    <a:lumMod val="75000"/>
                  </a:prst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</a:lstStyle>
          <a:p>
            <a:pPr>
              <a:defRPr/>
            </a:pPr>
            <a:r>
              <a:t>清华大学基础工业训练中心　　李双寿　　</a:t>
            </a:r>
            <a:r>
              <a:rPr lang="en-US"/>
              <a:t>lss@mail.tsinghua.edu.cn</a:t>
            </a:r>
            <a:endParaRPr/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-22225" y="6521450"/>
            <a:ext cx="9204325" cy="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4197350" y="6513513"/>
            <a:ext cx="776288" cy="2746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defRPr sz="1200" b="1" i="1">
                <a:solidFill>
                  <a:srgbClr val="BFBFBF"/>
                </a:solidFill>
                <a:cs typeface="Arial" charset="0"/>
              </a:defRPr>
            </a:lvl1pPr>
          </a:lstStyle>
          <a:p>
            <a:pPr>
              <a:defRPr/>
            </a:pPr>
            <a:r>
              <a:rPr lang="en-US" altLang="zh-CN"/>
              <a:t>Page </a:t>
            </a:r>
            <a:fld id="{A5B00DF8-6F04-450E-B376-0D780215142E}" type="slidenum">
              <a:rPr lang="en-US" altLang="zh-CN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484313"/>
            <a:ext cx="800100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11188" y="908050"/>
            <a:ext cx="7958137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11188" y="6453188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12800" y="6475413"/>
            <a:ext cx="7993063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0000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fld id="{8324CC67-F544-4AB4-8D32-874A1C10240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49161" name="Picture 9" descr="shouyea5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7164388" y="333375"/>
            <a:ext cx="136683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29" r:id="rId1"/>
    <p:sldLayoutId id="2147483930" r:id="rId2"/>
    <p:sldLayoutId id="2147483931" r:id="rId3"/>
    <p:sldLayoutId id="2147483932" r:id="rId4"/>
    <p:sldLayoutId id="2147483933" r:id="rId5"/>
    <p:sldLayoutId id="2147483934" r:id="rId6"/>
    <p:sldLayoutId id="2147483935" r:id="rId7"/>
    <p:sldLayoutId id="2147483936" r:id="rId8"/>
    <p:sldLayoutId id="2147483937" r:id="rId9"/>
    <p:sldLayoutId id="2147483938" r:id="rId10"/>
    <p:sldLayoutId id="2147483939" r:id="rId11"/>
    <p:sldLayoutId id="2147483940" r:id="rId12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Ø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484313"/>
            <a:ext cx="800100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11188" y="908050"/>
            <a:ext cx="7958137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11188" y="6453188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12800" y="6475413"/>
            <a:ext cx="7993063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0000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fld id="{58AD1E60-4BA8-4ED1-B4F1-9FBE0EF12F0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62473" name="Picture 9" descr="shouyea5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7164388" y="333375"/>
            <a:ext cx="136683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  <p:sldLayoutId id="2147483944" r:id="rId4"/>
    <p:sldLayoutId id="2147483945" r:id="rId5"/>
    <p:sldLayoutId id="2147483946" r:id="rId6"/>
    <p:sldLayoutId id="2147483947" r:id="rId7"/>
    <p:sldLayoutId id="2147483948" r:id="rId8"/>
    <p:sldLayoutId id="2147483949" r:id="rId9"/>
    <p:sldLayoutId id="2147483950" r:id="rId10"/>
    <p:sldLayoutId id="2147483951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Ø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484313"/>
            <a:ext cx="800100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11188" y="908050"/>
            <a:ext cx="7958137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11188" y="6453188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 defTabSz="914400" eaLnBrk="0" hangingPunct="0">
              <a:defRPr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12800" y="6475413"/>
            <a:ext cx="7993063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0000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清华大学基础工业训练中心　　李双寿　　</a:t>
            </a:r>
            <a:r>
              <a:rPr lang="en-US" altLang="zh-CN"/>
              <a:t>lss@mail.tsinghua.edu.cn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3399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fld id="{FEBF9CA5-1A6E-4C6E-B659-068F4C39106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74761" name="Picture 9" descr="shouyea5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7164388" y="333375"/>
            <a:ext cx="136683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  <p:sldLayoutId id="2147483963" r:id="rId12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CC3399"/>
          </a:solidFill>
          <a:latin typeface="Verdana" pitchFamily="34" charset="0"/>
          <a:ea typeface="黑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Ø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image" Target="../media/image29.jpeg"/><Relationship Id="rId7" Type="http://schemas.openxmlformats.org/officeDocument/2006/relationships/image" Target="../media/image33.jpeg"/><Relationship Id="rId12" Type="http://schemas.openxmlformats.org/officeDocument/2006/relationships/image" Target="../media/image3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2.jpeg"/><Relationship Id="rId11" Type="http://schemas.openxmlformats.org/officeDocument/2006/relationships/image" Target="../media/image37.jpeg"/><Relationship Id="rId5" Type="http://schemas.openxmlformats.org/officeDocument/2006/relationships/image" Target="../media/image31.jpeg"/><Relationship Id="rId10" Type="http://schemas.openxmlformats.org/officeDocument/2006/relationships/image" Target="../media/image36.jpeg"/><Relationship Id="rId4" Type="http://schemas.openxmlformats.org/officeDocument/2006/relationships/image" Target="../media/image30.jpeg"/><Relationship Id="rId9" Type="http://schemas.openxmlformats.org/officeDocument/2006/relationships/image" Target="../media/image35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eg"/><Relationship Id="rId3" Type="http://schemas.openxmlformats.org/officeDocument/2006/relationships/image" Target="../media/image29.jpeg"/><Relationship Id="rId7" Type="http://schemas.openxmlformats.org/officeDocument/2006/relationships/image" Target="../media/image33.jpeg"/><Relationship Id="rId12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2.jpeg"/><Relationship Id="rId11" Type="http://schemas.openxmlformats.org/officeDocument/2006/relationships/image" Target="../media/image37.jpeg"/><Relationship Id="rId5" Type="http://schemas.openxmlformats.org/officeDocument/2006/relationships/image" Target="../media/image31.jpeg"/><Relationship Id="rId10" Type="http://schemas.openxmlformats.org/officeDocument/2006/relationships/image" Target="../media/image36.jpeg"/><Relationship Id="rId4" Type="http://schemas.openxmlformats.org/officeDocument/2006/relationships/image" Target="../media/image30.jpeg"/><Relationship Id="rId9" Type="http://schemas.openxmlformats.org/officeDocument/2006/relationships/image" Target="../media/image3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eg"/><Relationship Id="rId3" Type="http://schemas.openxmlformats.org/officeDocument/2006/relationships/image" Target="../media/image30.jpeg"/><Relationship Id="rId7" Type="http://schemas.openxmlformats.org/officeDocument/2006/relationships/image" Target="../media/image34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jpeg"/><Relationship Id="rId11" Type="http://schemas.openxmlformats.org/officeDocument/2006/relationships/image" Target="../media/image42.png"/><Relationship Id="rId5" Type="http://schemas.openxmlformats.org/officeDocument/2006/relationships/image" Target="../media/image32.jpeg"/><Relationship Id="rId10" Type="http://schemas.openxmlformats.org/officeDocument/2006/relationships/image" Target="../media/image37.jpeg"/><Relationship Id="rId4" Type="http://schemas.openxmlformats.org/officeDocument/2006/relationships/image" Target="../media/image31.jpeg"/><Relationship Id="rId9" Type="http://schemas.openxmlformats.org/officeDocument/2006/relationships/image" Target="../media/image36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image" Target="../media/image44.png"/><Relationship Id="rId7" Type="http://schemas.openxmlformats.org/officeDocument/2006/relationships/image" Target="../media/image48.png"/><Relationship Id="rId12" Type="http://schemas.microsoft.com/office/2007/relationships/diagramDrawing" Target="../diagrams/drawing4.xml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47.png"/><Relationship Id="rId11" Type="http://schemas.openxmlformats.org/officeDocument/2006/relationships/diagramColors" Target="../diagrams/colors4.xml"/><Relationship Id="rId5" Type="http://schemas.openxmlformats.org/officeDocument/2006/relationships/image" Target="../media/image46.png"/><Relationship Id="rId10" Type="http://schemas.openxmlformats.org/officeDocument/2006/relationships/diagramQuickStyle" Target="../diagrams/quickStyle4.xml"/><Relationship Id="rId4" Type="http://schemas.openxmlformats.org/officeDocument/2006/relationships/image" Target="../media/image45.png"/><Relationship Id="rId9" Type="http://schemas.openxmlformats.org/officeDocument/2006/relationships/diagramLayout" Target="../diagrams/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png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12" Type="http://schemas.openxmlformats.org/officeDocument/2006/relationships/image" Target="../media/image5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2.xml"/><Relationship Id="rId6" Type="http://schemas.openxmlformats.org/officeDocument/2006/relationships/image" Target="../media/image52.png"/><Relationship Id="rId11" Type="http://schemas.openxmlformats.org/officeDocument/2006/relationships/image" Target="../media/image57.png"/><Relationship Id="rId5" Type="http://schemas.openxmlformats.org/officeDocument/2006/relationships/image" Target="../media/image51.jpeg"/><Relationship Id="rId10" Type="http://schemas.openxmlformats.org/officeDocument/2006/relationships/image" Target="../media/image56.jpeg"/><Relationship Id="rId4" Type="http://schemas.openxmlformats.org/officeDocument/2006/relationships/image" Target="../media/image50.png"/><Relationship Id="rId9" Type="http://schemas.openxmlformats.org/officeDocument/2006/relationships/image" Target="../media/image55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89" name="图片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708025"/>
            <a:ext cx="9144000" cy="535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9090" name="Subtitle 6"/>
          <p:cNvSpPr>
            <a:spLocks noGrp="1"/>
          </p:cNvSpPr>
          <p:nvPr>
            <p:ph type="subTitle" idx="1"/>
          </p:nvPr>
        </p:nvSpPr>
        <p:spPr>
          <a:xfrm>
            <a:off x="1155700" y="4308475"/>
            <a:ext cx="7010400" cy="1600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3600" smtClean="0">
                <a:latin typeface="微软雅黑" pitchFamily="34" charset="-122"/>
                <a:ea typeface="微软雅黑" pitchFamily="34" charset="-122"/>
              </a:rPr>
              <a:t>清华大学创客交叉融合空间建设</a:t>
            </a:r>
            <a:endParaRPr lang="en-US" altLang="zh-CN" sz="360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90000"/>
              </a:lnSpc>
            </a:pPr>
            <a:endParaRPr lang="en-US" altLang="zh-CN" sz="320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90000"/>
              </a:lnSpc>
            </a:pPr>
            <a:r>
              <a:rPr lang="zh-CN" altLang="en-US" sz="2400" smtClean="0">
                <a:solidFill>
                  <a:srgbClr val="800080"/>
                </a:solidFill>
                <a:latin typeface="微软雅黑" pitchFamily="34" charset="-122"/>
                <a:ea typeface="微软雅黑" pitchFamily="34" charset="-122"/>
              </a:rPr>
              <a:t>基础工业训练中心，工业工程系，美院，教务处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Content Placeholder 2"/>
          <p:cNvSpPr>
            <a:spLocks noGrp="1"/>
          </p:cNvSpPr>
          <p:nvPr>
            <p:ph idx="4294967295"/>
          </p:nvPr>
        </p:nvSpPr>
        <p:spPr>
          <a:xfrm>
            <a:off x="457200" y="1192213"/>
            <a:ext cx="8229600" cy="5260975"/>
          </a:xfrm>
        </p:spPr>
        <p:txBody>
          <a:bodyPr/>
          <a:lstStyle/>
          <a:p>
            <a:pPr lvl="2">
              <a:lnSpc>
                <a:spcPct val="120000"/>
              </a:lnSpc>
              <a:spcBef>
                <a:spcPts val="600"/>
              </a:spcBef>
              <a:buFont typeface="Wingdings" pitchFamily="2" charset="2"/>
              <a:buNone/>
            </a:pPr>
            <a:r>
              <a:rPr lang="zh-CN" altLang="en-US" sz="24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借鉴全面质量管理理念，全方位建设创客空间</a:t>
            </a:r>
            <a:endParaRPr lang="en-US" altLang="zh-CN" sz="2400" b="1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人才</a:t>
            </a: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架构</a:t>
            </a:r>
            <a:endParaRPr lang="en-US" altLang="zh-CN" sz="1800" b="1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学生</a:t>
            </a:r>
            <a:r>
              <a:rPr lang="en-US" altLang="zh-CN" sz="14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+</a:t>
            </a:r>
            <a:r>
              <a:rPr lang="zh-CN" altLang="en-US" sz="14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驻校创客、导师团、指导教师、工程师、信息技术、志愿者</a:t>
            </a:r>
            <a:endParaRPr lang="en-US" altLang="zh-CN" sz="14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基础</a:t>
            </a: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设施</a:t>
            </a:r>
            <a:endParaRPr lang="en-US" altLang="zh-CN" sz="1800" b="1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先进制造设备群、原型制造设备群</a:t>
            </a:r>
            <a:endParaRPr lang="en-US" altLang="zh-CN" sz="14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800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空间规划</a:t>
            </a:r>
            <a:endParaRPr lang="en-US" altLang="zh-CN" sz="1800" b="1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面向学生全开放；多层次功能分区</a:t>
            </a:r>
            <a:endParaRPr lang="en-US" altLang="zh-CN" sz="14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教学</a:t>
            </a: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内容</a:t>
            </a:r>
            <a:endParaRPr lang="en-US" altLang="zh-CN" sz="1800" b="1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课程、活动、项目</a:t>
            </a:r>
            <a:endParaRPr lang="en-US" altLang="zh-CN" sz="14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基础训练内容、学生自产内容、学科创新内容、校外产业内容、全球化内容</a:t>
            </a:r>
            <a:endParaRPr lang="en-US" altLang="zh-CN" sz="14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运作</a:t>
            </a: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机制</a:t>
            </a:r>
            <a:endParaRPr lang="en-US" altLang="zh-CN" sz="1800" b="1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群体协作约束力；创意创新驱动力</a:t>
            </a:r>
            <a:endParaRPr lang="en-US" altLang="zh-CN" sz="1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过程</a:t>
            </a:r>
            <a:r>
              <a:rPr lang="zh-CN" altLang="en-US" sz="18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度量</a:t>
            </a:r>
            <a:endParaRPr lang="en-US" altLang="zh-CN" sz="1800" b="1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zh-CN" altLang="en-US" sz="14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数字化过程记录、以过程及成果为依据的学习成效评价机制</a:t>
            </a:r>
            <a:endParaRPr lang="en-US" altLang="zh-CN" sz="14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</p:txBody>
      </p:sp>
      <p:pic>
        <p:nvPicPr>
          <p:cNvPr id="102402" name="Picture 9" descr="shouyea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64388" y="333375"/>
            <a:ext cx="136683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03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69AF7C4-04BB-400D-A479-84157D2C5FCB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 altLang="zh-CN" smtClean="0">
              <a:ea typeface="宋体" charset="-122"/>
            </a:endParaRPr>
          </a:p>
        </p:txBody>
      </p:sp>
      <p:sp>
        <p:nvSpPr>
          <p:cNvPr id="102404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0" hangingPunct="0"/>
            <a:r>
              <a:rPr lang="zh-CN" altLang="en-US" sz="280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创客交叉融合空间  关键要素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0" hangingPunct="0"/>
            <a:r>
              <a:rPr lang="zh-CN" altLang="en-US" sz="2800" dirty="0" smtClean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师资</a:t>
            </a:r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队伍保障机制</a:t>
            </a:r>
          </a:p>
        </p:txBody>
      </p:sp>
      <p:sp>
        <p:nvSpPr>
          <p:cNvPr id="104450" name="TextBox 16"/>
          <p:cNvSpPr txBox="1">
            <a:spLocks noChangeArrowheads="1"/>
          </p:cNvSpPr>
          <p:nvPr/>
        </p:nvSpPr>
        <p:spPr bwMode="auto">
          <a:xfrm>
            <a:off x="3914775" y="5346700"/>
            <a:ext cx="1636713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200">
                <a:latin typeface="微软雅黑" pitchFamily="34" charset="-122"/>
                <a:ea typeface="微软雅黑" pitchFamily="34" charset="-122"/>
              </a:rPr>
              <a:t>*</a:t>
            </a:r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设立导师团</a:t>
            </a:r>
            <a:r>
              <a:rPr lang="en-US" altLang="zh-CN" sz="1200">
                <a:latin typeface="微软雅黑" pitchFamily="34" charset="-122"/>
                <a:ea typeface="微软雅黑" pitchFamily="34" charset="-122"/>
              </a:rPr>
              <a:t>/Fellow</a:t>
            </a:r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，吸收各院系师资</a:t>
            </a:r>
          </a:p>
        </p:txBody>
      </p:sp>
      <p:sp>
        <p:nvSpPr>
          <p:cNvPr id="104451" name="TextBox 18"/>
          <p:cNvSpPr txBox="1">
            <a:spLocks noChangeArrowheads="1"/>
          </p:cNvSpPr>
          <p:nvPr/>
        </p:nvSpPr>
        <p:spPr bwMode="auto">
          <a:xfrm>
            <a:off x="5919788" y="5346700"/>
            <a:ext cx="1566862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200" baseline="30000">
                <a:latin typeface="微软雅黑" pitchFamily="34" charset="-122"/>
                <a:ea typeface="微软雅黑" pitchFamily="34" charset="-122"/>
              </a:rPr>
              <a:t>#</a:t>
            </a:r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驻校创客机制，促成国际性师资的汇聚</a:t>
            </a:r>
          </a:p>
        </p:txBody>
      </p:sp>
      <p:sp>
        <p:nvSpPr>
          <p:cNvPr id="104452" name="TextBox 30"/>
          <p:cNvSpPr txBox="1">
            <a:spLocks noChangeArrowheads="1"/>
          </p:cNvSpPr>
          <p:nvPr/>
        </p:nvSpPr>
        <p:spPr bwMode="auto">
          <a:xfrm>
            <a:off x="1470025" y="1120775"/>
            <a:ext cx="17653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教务处等校级部处领导</a:t>
            </a:r>
            <a:endParaRPr lang="en-US" altLang="zh-CN" sz="120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各院系主管教学主任</a:t>
            </a:r>
          </a:p>
        </p:txBody>
      </p:sp>
      <p:sp>
        <p:nvSpPr>
          <p:cNvPr id="104453" name="TextBox 31"/>
          <p:cNvSpPr txBox="1">
            <a:spLocks noChangeArrowheads="1"/>
          </p:cNvSpPr>
          <p:nvPr/>
        </p:nvSpPr>
        <p:spPr bwMode="auto">
          <a:xfrm>
            <a:off x="5927725" y="2066925"/>
            <a:ext cx="18986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具有三创教学志趣的教师</a:t>
            </a:r>
            <a:endParaRPr lang="en-US" altLang="zh-CN" sz="1200"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全球创客、专家、企业家</a:t>
            </a:r>
          </a:p>
        </p:txBody>
      </p:sp>
      <p:sp>
        <p:nvSpPr>
          <p:cNvPr id="104454" name="Slide Number Placeholder 2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DEE5B430-7F03-4CA9-A257-2C0D10FA9C64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 altLang="zh-CN" smtClean="0">
              <a:ea typeface="宋体" charset="-122"/>
            </a:endParaRPr>
          </a:p>
        </p:txBody>
      </p:sp>
      <p:sp>
        <p:nvSpPr>
          <p:cNvPr id="104455" name="Down Arrow Callout 1"/>
          <p:cNvSpPr>
            <a:spLocks noChangeArrowheads="1"/>
          </p:cNvSpPr>
          <p:nvPr/>
        </p:nvSpPr>
        <p:spPr bwMode="auto">
          <a:xfrm>
            <a:off x="3538538" y="2060575"/>
            <a:ext cx="2303462" cy="720725"/>
          </a:xfrm>
          <a:prstGeom prst="downArrowCallout">
            <a:avLst>
              <a:gd name="adj1" fmla="val 63270"/>
              <a:gd name="adj2" fmla="val 31635"/>
              <a:gd name="adj3" fmla="val 13000"/>
              <a:gd name="adj4" fmla="val 87000"/>
            </a:avLst>
          </a:prstGeom>
          <a:solidFill>
            <a:srgbClr val="C8E7A7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defTabSz="914400" eaLnBrk="0" hangingPunct="0"/>
            <a:r>
              <a:rPr lang="zh-CN" altLang="en-US">
                <a:latin typeface="微软雅黑" pitchFamily="34" charset="-122"/>
                <a:ea typeface="微软雅黑" pitchFamily="34" charset="-122"/>
              </a:rPr>
              <a:t>协作运行委员会</a:t>
            </a:r>
          </a:p>
        </p:txBody>
      </p:sp>
      <p:sp>
        <p:nvSpPr>
          <p:cNvPr id="104456" name="Down Arrow Callout 6"/>
          <p:cNvSpPr>
            <a:spLocks noChangeArrowheads="1"/>
          </p:cNvSpPr>
          <p:nvPr/>
        </p:nvSpPr>
        <p:spPr bwMode="auto">
          <a:xfrm>
            <a:off x="3413125" y="1120775"/>
            <a:ext cx="2303463" cy="720725"/>
          </a:xfrm>
          <a:prstGeom prst="downArrowCallout">
            <a:avLst>
              <a:gd name="adj1" fmla="val 63270"/>
              <a:gd name="adj2" fmla="val 31635"/>
              <a:gd name="adj3" fmla="val 13000"/>
              <a:gd name="adj4" fmla="val 87000"/>
            </a:avLst>
          </a:prstGeom>
          <a:solidFill>
            <a:srgbClr val="FFDF7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defTabSz="914400" eaLnBrk="0" hangingPunct="0"/>
            <a:r>
              <a:rPr lang="zh-CN" altLang="en-US">
                <a:latin typeface="微软雅黑" pitchFamily="34" charset="-122"/>
                <a:ea typeface="微软雅黑" pitchFamily="34" charset="-122"/>
              </a:rPr>
              <a:t>战略指导委员会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538538" y="2987675"/>
            <a:ext cx="4716462" cy="68421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108000" tIns="0" rIns="108000" bIns="0"/>
          <a:lstStyle/>
          <a:p>
            <a:pPr algn="ctr" defTabSz="914400" eaLnBrk="0" hangingPunct="0">
              <a:defRPr/>
            </a:pPr>
            <a:endParaRPr lang="zh-CN" altLang="en-US" dirty="0">
              <a:ea typeface="宋体" pitchFamily="2" charset="-122"/>
            </a:endParaRPr>
          </a:p>
        </p:txBody>
      </p:sp>
      <p:sp>
        <p:nvSpPr>
          <p:cNvPr id="104458" name="TextBox 23"/>
          <p:cNvSpPr txBox="1">
            <a:spLocks noChangeArrowheads="1"/>
          </p:cNvSpPr>
          <p:nvPr/>
        </p:nvSpPr>
        <p:spPr bwMode="auto">
          <a:xfrm>
            <a:off x="7691438" y="2990850"/>
            <a:ext cx="563562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兼职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889000" y="4465638"/>
            <a:ext cx="7366000" cy="57626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108000" tIns="0" rIns="108000" bIns="0"/>
          <a:lstStyle/>
          <a:p>
            <a:pPr algn="ctr" defTabSz="914400" eaLnBrk="0" hangingPunct="0">
              <a:defRPr/>
            </a:pPr>
            <a:endParaRPr lang="zh-CN" altLang="en-US" dirty="0">
              <a:ea typeface="宋体" pitchFamily="2" charset="-122"/>
            </a:endParaRPr>
          </a:p>
        </p:txBody>
      </p:sp>
      <p:sp>
        <p:nvSpPr>
          <p:cNvPr id="104460" name="TextBox 34"/>
          <p:cNvSpPr txBox="1">
            <a:spLocks noChangeArrowheads="1"/>
          </p:cNvSpPr>
          <p:nvPr/>
        </p:nvSpPr>
        <p:spPr bwMode="auto">
          <a:xfrm>
            <a:off x="7691438" y="4478338"/>
            <a:ext cx="563562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志愿</a:t>
            </a:r>
          </a:p>
        </p:txBody>
      </p:sp>
      <p:sp>
        <p:nvSpPr>
          <p:cNvPr id="16" name="L-Shape 15"/>
          <p:cNvSpPr/>
          <p:nvPr/>
        </p:nvSpPr>
        <p:spPr bwMode="auto">
          <a:xfrm>
            <a:off x="889000" y="2987675"/>
            <a:ext cx="7366000" cy="1406525"/>
          </a:xfrm>
          <a:prstGeom prst="corner">
            <a:avLst>
              <a:gd name="adj1" fmla="val 46577"/>
              <a:gd name="adj2" fmla="val 183614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108000" tIns="0" rIns="108000" bIns="0"/>
          <a:lstStyle/>
          <a:p>
            <a:pPr defTabSz="914400" eaLnBrk="0" hangingPunct="0">
              <a:defRPr/>
            </a:pPr>
            <a:endParaRPr lang="zh-CN" altLang="en-US" dirty="0">
              <a:ea typeface="宋体" pitchFamily="2" charset="-122"/>
            </a:endParaRPr>
          </a:p>
        </p:txBody>
      </p:sp>
      <p:sp>
        <p:nvSpPr>
          <p:cNvPr id="104462" name="TextBox 19"/>
          <p:cNvSpPr txBox="1">
            <a:spLocks noChangeArrowheads="1"/>
          </p:cNvSpPr>
          <p:nvPr/>
        </p:nvSpPr>
        <p:spPr bwMode="auto">
          <a:xfrm>
            <a:off x="904875" y="2995613"/>
            <a:ext cx="56197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1200">
                <a:latin typeface="微软雅黑" pitchFamily="34" charset="-122"/>
                <a:ea typeface="微软雅黑" pitchFamily="34" charset="-122"/>
              </a:rPr>
              <a:t>专职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470025" y="3079750"/>
            <a:ext cx="1943100" cy="5397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 defTabSz="914400" eaLnBrk="0" hangingPunct="0"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训练中心教师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598863" y="3079750"/>
            <a:ext cx="1944687" cy="5397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 defTabSz="914400" eaLnBrk="0" hangingPunct="0">
              <a:defRPr/>
            </a:pPr>
            <a:r>
              <a:rPr lang="zh-CN" altLang="en-US">
                <a:latin typeface="微软雅黑" pitchFamily="34" charset="-122"/>
                <a:ea typeface="微软雅黑" pitchFamily="34" charset="-122"/>
              </a:rPr>
              <a:t>院系导师团</a:t>
            </a:r>
            <a:r>
              <a:rPr lang="en-US" altLang="zh-CN">
                <a:latin typeface="微软雅黑" pitchFamily="34" charset="-122"/>
                <a:ea typeface="微软雅黑" pitchFamily="34" charset="-122"/>
              </a:rPr>
              <a:t>/Fellow*</a:t>
            </a: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5727700" y="3081338"/>
            <a:ext cx="1944688" cy="5397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 defTabSz="914400" eaLnBrk="0" hangingPunct="0"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驻校创客</a:t>
            </a:r>
            <a:r>
              <a:rPr lang="en-US" altLang="zh-CN" baseline="30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endParaRPr lang="zh-CN" altLang="en-US" baseline="30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2008188" y="3784600"/>
            <a:ext cx="1943100" cy="5397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 defTabSz="914400" eaLnBrk="0" hangingPunct="0"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工程实验技术人员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5189538" y="3784600"/>
            <a:ext cx="1943100" cy="5397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 defTabSz="914400" eaLnBrk="0" hangingPunct="0"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信息技术人员</a:t>
            </a:r>
          </a:p>
        </p:txBody>
      </p:sp>
      <p:sp>
        <p:nvSpPr>
          <p:cNvPr id="13" name="Rounded Rectangle 12"/>
          <p:cNvSpPr/>
          <p:nvPr/>
        </p:nvSpPr>
        <p:spPr bwMode="auto">
          <a:xfrm>
            <a:off x="4648200" y="4538663"/>
            <a:ext cx="3024188" cy="431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 defTabSz="914400" eaLnBrk="0" hangingPunct="0"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社会志愿者</a:t>
            </a:r>
          </a:p>
        </p:txBody>
      </p:sp>
      <p:sp>
        <p:nvSpPr>
          <p:cNvPr id="33" name="Rounded Rectangle 32"/>
          <p:cNvSpPr/>
          <p:nvPr/>
        </p:nvSpPr>
        <p:spPr bwMode="auto">
          <a:xfrm>
            <a:off x="1466850" y="4538663"/>
            <a:ext cx="3024188" cy="431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 defTabSz="914400" eaLnBrk="0" hangingPunct="0">
              <a:defRPr/>
            </a:pPr>
            <a:r>
              <a:rPr lang="zh-CN" altLang="en-US">
                <a:latin typeface="微软雅黑" pitchFamily="34" charset="-122"/>
                <a:ea typeface="微软雅黑" pitchFamily="34" charset="-122"/>
              </a:rPr>
              <a:t>校内志愿者、助教、助研</a:t>
            </a:r>
          </a:p>
        </p:txBody>
      </p:sp>
      <p:sp>
        <p:nvSpPr>
          <p:cNvPr id="5" name="Right Arrow Callout 4"/>
          <p:cNvSpPr/>
          <p:nvPr/>
        </p:nvSpPr>
        <p:spPr bwMode="auto">
          <a:xfrm>
            <a:off x="156760" y="2986929"/>
            <a:ext cx="731913" cy="2055193"/>
          </a:xfrm>
          <a:prstGeom prst="rightArrowCallout">
            <a:avLst>
              <a:gd name="adj1" fmla="val 50000"/>
              <a:gd name="adj2" fmla="val 25000"/>
              <a:gd name="adj3" fmla="val 18692"/>
              <a:gd name="adj4" fmla="val 81308"/>
            </a:avLst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wordArtVertRtl" wrap="none" lIns="108000" tIns="0" rIns="108000" bIns="0" anchor="b"/>
          <a:lstStyle/>
          <a:p>
            <a:pPr algn="ctr" defTabSz="914400" eaLnBrk="0" hangingPunct="0">
              <a:defRPr/>
            </a:pPr>
            <a:r>
              <a:rPr lang="zh-CN" altLang="en-US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调度协调小组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0" hangingPunct="0"/>
            <a:r>
              <a:rPr lang="zh-CN" altLang="en-US" sz="2800" dirty="0" smtClean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校外</a:t>
            </a:r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专家</a:t>
            </a:r>
          </a:p>
        </p:txBody>
      </p:sp>
      <p:sp>
        <p:nvSpPr>
          <p:cNvPr id="105475" name="Slide Number Placeholder 2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E524AC0F-2F30-4B4F-BFEB-9614231A6892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 altLang="zh-CN" smtClean="0">
              <a:ea typeface="宋体" charset="-122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31897710"/>
              </p:ext>
            </p:extLst>
          </p:nvPr>
        </p:nvGraphicFramePr>
        <p:xfrm>
          <a:off x="1668379" y="174591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15105" y="1561250"/>
            <a:ext cx="986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査建中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454358" y="1201094"/>
            <a:ext cx="182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Ed Crawley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21642" y="4228860"/>
            <a:ext cx="1211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全球创客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21642" y="4971692"/>
            <a:ext cx="182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国内创客空间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938253" y="5525690"/>
            <a:ext cx="182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高校创客联盟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55316" y="4023326"/>
            <a:ext cx="137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基金会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35504" y="4787026"/>
            <a:ext cx="124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校友会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9750" y="5440584"/>
            <a:ext cx="137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合作企业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内容占位符 2"/>
          <p:cNvSpPr>
            <a:spLocks noGrp="1"/>
          </p:cNvSpPr>
          <p:nvPr>
            <p:ph idx="4294967295"/>
          </p:nvPr>
        </p:nvSpPr>
        <p:spPr>
          <a:xfrm>
            <a:off x="428625" y="1120775"/>
            <a:ext cx="8429625" cy="5237163"/>
          </a:xfrm>
        </p:spPr>
        <p:txBody>
          <a:bodyPr numCol="2"/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设备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资源齐备，覆盖不同需求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手工加工资源</a:t>
            </a:r>
            <a:endParaRPr lang="en-US" altLang="zh-CN" sz="18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18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钳工</a:t>
            </a:r>
            <a:endParaRPr lang="en-US" altLang="zh-CN" sz="18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18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木工</a:t>
            </a:r>
            <a:endParaRPr lang="en-US" altLang="zh-CN" sz="18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18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电工</a:t>
            </a:r>
            <a:r>
              <a:rPr lang="zh-CN" altLang="en-US" sz="18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电子</a:t>
            </a:r>
            <a:endParaRPr lang="en-US" altLang="zh-CN" sz="18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en-US" altLang="zh-CN" sz="18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SMT</a:t>
            </a:r>
            <a:r>
              <a:rPr lang="zh-CN" altLang="en-US" sz="18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贴片</a:t>
            </a:r>
            <a:endParaRPr lang="en-US" altLang="zh-CN" sz="18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原型产品制造设备</a:t>
            </a: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群</a:t>
            </a:r>
            <a:endParaRPr lang="en-US" altLang="zh-CN" sz="18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线</a:t>
            </a: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切割</a:t>
            </a:r>
            <a:endParaRPr lang="en-US" altLang="zh-CN" sz="18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激光切割</a:t>
            </a:r>
            <a:endParaRPr lang="zh-CN" altLang="en-US" sz="18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en-US" altLang="zh-CN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3D</a:t>
            </a: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打印</a:t>
            </a:r>
            <a:endParaRPr lang="en-US" altLang="zh-CN" sz="18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精</a:t>
            </a: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雕</a:t>
            </a: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机</a:t>
            </a:r>
            <a:endParaRPr lang="en-US" altLang="zh-CN" sz="18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先进制造设备群</a:t>
            </a:r>
            <a:endParaRPr lang="en-US" altLang="zh-CN" sz="18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加工中心</a:t>
            </a:r>
            <a:endParaRPr lang="en-US" altLang="zh-CN" sz="18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数字化制造</a:t>
            </a: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流水线</a:t>
            </a:r>
            <a:endParaRPr lang="en-US" altLang="zh-CN" sz="18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工业机器人</a:t>
            </a:r>
            <a:endParaRPr lang="en-US" altLang="zh-CN" sz="18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数字化</a:t>
            </a:r>
            <a:r>
              <a:rPr lang="zh-CN" altLang="en-US" sz="20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资源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云平台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云</a:t>
            </a:r>
            <a:r>
              <a:rPr lang="zh-CN" altLang="en-US" sz="16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计算</a:t>
            </a:r>
            <a:r>
              <a:rPr lang="zh-CN" altLang="en-US" sz="16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资源</a:t>
            </a:r>
            <a:endParaRPr lang="en-US" altLang="zh-CN" sz="16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16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16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存储资源</a:t>
            </a:r>
            <a:endParaRPr lang="en-US" altLang="zh-CN" sz="16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远程协作视频会议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系统（规划）</a:t>
            </a:r>
          </a:p>
          <a:p>
            <a:pPr lvl="1">
              <a:lnSpc>
                <a:spcPct val="150000"/>
              </a:lnSpc>
            </a:pPr>
            <a:r>
              <a:rPr lang="zh-CN" altLang="en-US" sz="18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支持全球创客课程及项目实时协作的环境</a:t>
            </a:r>
          </a:p>
        </p:txBody>
      </p:sp>
      <p:sp>
        <p:nvSpPr>
          <p:cNvPr id="107522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0" hangingPunct="0"/>
            <a:r>
              <a:rPr lang="zh-CN" altLang="en-US" sz="2800" dirty="0" smtClean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创新</a:t>
            </a:r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创意基础设施</a:t>
            </a:r>
          </a:p>
        </p:txBody>
      </p:sp>
      <p:sp>
        <p:nvSpPr>
          <p:cNvPr id="107523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41A8907-3C5D-4330-B841-845EBD71C62D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Title 1"/>
          <p:cNvSpPr>
            <a:spLocks noGrp="1"/>
          </p:cNvSpPr>
          <p:nvPr>
            <p:ph type="title"/>
          </p:nvPr>
        </p:nvSpPr>
        <p:spPr>
          <a:xfrm>
            <a:off x="2338388" y="260350"/>
            <a:ext cx="4772025" cy="538163"/>
          </a:xfrm>
        </p:spPr>
        <p:txBody>
          <a:bodyPr/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新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空间规划及教学活动</a:t>
            </a:r>
          </a:p>
        </p:txBody>
      </p:sp>
      <p:grpSp>
        <p:nvGrpSpPr>
          <p:cNvPr id="118786" name="Group 50"/>
          <p:cNvGrpSpPr>
            <a:grpSpLocks/>
          </p:cNvGrpSpPr>
          <p:nvPr/>
        </p:nvGrpSpPr>
        <p:grpSpPr bwMode="auto">
          <a:xfrm>
            <a:off x="309563" y="341313"/>
            <a:ext cx="3711575" cy="6419850"/>
            <a:chOff x="309814" y="341976"/>
            <a:chExt cx="3711451" cy="6419885"/>
          </a:xfrm>
        </p:grpSpPr>
        <p:sp>
          <p:nvSpPr>
            <p:cNvPr id="52" name="TextBox 23"/>
            <p:cNvSpPr txBox="1">
              <a:spLocks noChangeArrowheads="1"/>
            </p:cNvSpPr>
            <p:nvPr/>
          </p:nvSpPr>
          <p:spPr bwMode="auto">
            <a:xfrm>
              <a:off x="1697243" y="6131620"/>
              <a:ext cx="369875" cy="277815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B4</a:t>
              </a:r>
            </a:p>
          </p:txBody>
        </p:sp>
        <p:pic>
          <p:nvPicPr>
            <p:cNvPr id="118799" name="Picture 52"/>
            <p:cNvPicPr>
              <a:picLocks noChangeAspect="1"/>
            </p:cNvPicPr>
            <p:nvPr/>
          </p:nvPicPr>
          <p:blipFill>
            <a:blip r:embed="rId3"/>
            <a:srcRect l="20079" t="7874" r="20866" b="23886"/>
            <a:stretch>
              <a:fillRect/>
            </a:stretch>
          </p:blipFill>
          <p:spPr bwMode="auto">
            <a:xfrm>
              <a:off x="2067567" y="6146929"/>
              <a:ext cx="709537" cy="6149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18800" name="Group 53"/>
            <p:cNvGrpSpPr>
              <a:grpSpLocks/>
            </p:cNvGrpSpPr>
            <p:nvPr/>
          </p:nvGrpSpPr>
          <p:grpSpPr bwMode="auto">
            <a:xfrm>
              <a:off x="625931" y="341976"/>
              <a:ext cx="1500000" cy="4824000"/>
              <a:chOff x="2096270" y="80665"/>
              <a:chExt cx="1500000" cy="5053789"/>
            </a:xfrm>
          </p:grpSpPr>
          <p:pic>
            <p:nvPicPr>
              <p:cNvPr id="118818" name="Picture 71"/>
              <p:cNvPicPr>
                <a:picLocks noChangeAspect="1"/>
              </p:cNvPicPr>
              <p:nvPr/>
            </p:nvPicPr>
            <p:blipFill>
              <a:blip r:embed="rId4"/>
              <a:srcRect l="787" t="15749" r="787" b="21260"/>
              <a:stretch>
                <a:fillRect/>
              </a:stretch>
            </p:blipFill>
            <p:spPr bwMode="auto">
              <a:xfrm>
                <a:off x="2096270" y="80665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8819" name="Picture 72"/>
              <p:cNvPicPr>
                <a:picLocks noChangeAspect="1"/>
              </p:cNvPicPr>
              <p:nvPr/>
            </p:nvPicPr>
            <p:blipFill>
              <a:blip r:embed="rId5"/>
              <a:srcRect l="787" t="15749" r="787" b="21260"/>
              <a:stretch>
                <a:fillRect/>
              </a:stretch>
            </p:blipFill>
            <p:spPr bwMode="auto">
              <a:xfrm>
                <a:off x="2096270" y="805121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8820" name="Picture 73"/>
              <p:cNvPicPr>
                <a:picLocks noChangeAspect="1"/>
              </p:cNvPicPr>
              <p:nvPr/>
            </p:nvPicPr>
            <p:blipFill>
              <a:blip r:embed="rId6"/>
              <a:srcRect l="787" t="15749" r="787" b="21260"/>
              <a:stretch>
                <a:fillRect/>
              </a:stretch>
            </p:blipFill>
            <p:spPr bwMode="auto">
              <a:xfrm>
                <a:off x="2096270" y="1525121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8821" name="Picture 74"/>
              <p:cNvPicPr>
                <a:picLocks noChangeAspect="1"/>
              </p:cNvPicPr>
              <p:nvPr/>
            </p:nvPicPr>
            <p:blipFill>
              <a:blip r:embed="rId7"/>
              <a:srcRect l="787" t="15749" r="787" b="21260"/>
              <a:stretch>
                <a:fillRect/>
              </a:stretch>
            </p:blipFill>
            <p:spPr bwMode="auto">
              <a:xfrm>
                <a:off x="2096270" y="2248232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8822" name="Picture 75"/>
              <p:cNvPicPr>
                <a:picLocks noChangeAspect="1"/>
              </p:cNvPicPr>
              <p:nvPr/>
            </p:nvPicPr>
            <p:blipFill>
              <a:blip r:embed="rId8"/>
              <a:srcRect l="787" t="15749" r="787" b="21260"/>
              <a:stretch>
                <a:fillRect/>
              </a:stretch>
            </p:blipFill>
            <p:spPr bwMode="auto">
              <a:xfrm>
                <a:off x="2096270" y="2971343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8823" name="Picture 76"/>
              <p:cNvPicPr>
                <a:picLocks noChangeAspect="1"/>
              </p:cNvPicPr>
              <p:nvPr/>
            </p:nvPicPr>
            <p:blipFill>
              <a:blip r:embed="rId9"/>
              <a:srcRect l="787" t="15749" r="787" b="21260"/>
              <a:stretch>
                <a:fillRect/>
              </a:stretch>
            </p:blipFill>
            <p:spPr bwMode="auto">
              <a:xfrm>
                <a:off x="2096270" y="3694454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8824" name="Picture 77"/>
              <p:cNvPicPr>
                <a:picLocks noChangeAspect="1"/>
              </p:cNvPicPr>
              <p:nvPr/>
            </p:nvPicPr>
            <p:blipFill>
              <a:blip r:embed="rId10"/>
              <a:srcRect l="787" t="15749" r="787" b="21260"/>
              <a:stretch>
                <a:fillRect/>
              </a:stretch>
            </p:blipFill>
            <p:spPr bwMode="auto">
              <a:xfrm>
                <a:off x="2096270" y="4414454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pic>
          <p:nvPicPr>
            <p:cNvPr id="118801" name="Picture 54"/>
            <p:cNvPicPr>
              <a:picLocks noChangeAspect="1"/>
            </p:cNvPicPr>
            <p:nvPr/>
          </p:nvPicPr>
          <p:blipFill>
            <a:blip r:embed="rId11"/>
            <a:srcRect l="787" t="19800" r="787" b="26775"/>
            <a:stretch>
              <a:fillRect/>
            </a:stretch>
          </p:blipFill>
          <p:spPr bwMode="auto">
            <a:xfrm>
              <a:off x="534011" y="5128223"/>
              <a:ext cx="3487254" cy="9778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118802" name="Straight Connector 55"/>
            <p:cNvCxnSpPr>
              <a:cxnSpLocks noChangeShapeType="1"/>
            </p:cNvCxnSpPr>
            <p:nvPr/>
          </p:nvCxnSpPr>
          <p:spPr bwMode="auto">
            <a:xfrm>
              <a:off x="393569" y="1015500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8803" name="Straight Connector 56"/>
            <p:cNvCxnSpPr>
              <a:cxnSpLocks noChangeShapeType="1"/>
            </p:cNvCxnSpPr>
            <p:nvPr/>
          </p:nvCxnSpPr>
          <p:spPr bwMode="auto">
            <a:xfrm>
              <a:off x="393569" y="1701420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8804" name="Straight Connector 57"/>
            <p:cNvCxnSpPr>
              <a:cxnSpLocks noChangeShapeType="1"/>
            </p:cNvCxnSpPr>
            <p:nvPr/>
          </p:nvCxnSpPr>
          <p:spPr bwMode="auto">
            <a:xfrm>
              <a:off x="393569" y="2397040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8805" name="Straight Connector 58"/>
            <p:cNvCxnSpPr>
              <a:cxnSpLocks noChangeShapeType="1"/>
            </p:cNvCxnSpPr>
            <p:nvPr/>
          </p:nvCxnSpPr>
          <p:spPr bwMode="auto">
            <a:xfrm>
              <a:off x="393569" y="3085078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8806" name="Straight Connector 59"/>
            <p:cNvCxnSpPr>
              <a:cxnSpLocks noChangeShapeType="1"/>
            </p:cNvCxnSpPr>
            <p:nvPr/>
          </p:nvCxnSpPr>
          <p:spPr bwMode="auto">
            <a:xfrm>
              <a:off x="393569" y="3767471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8807" name="Straight Connector 60"/>
            <p:cNvCxnSpPr>
              <a:cxnSpLocks noChangeShapeType="1"/>
            </p:cNvCxnSpPr>
            <p:nvPr/>
          </p:nvCxnSpPr>
          <p:spPr bwMode="auto">
            <a:xfrm>
              <a:off x="393569" y="4466976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8808" name="Straight Connector 61"/>
            <p:cNvCxnSpPr>
              <a:cxnSpLocks noChangeShapeType="1"/>
            </p:cNvCxnSpPr>
            <p:nvPr/>
          </p:nvCxnSpPr>
          <p:spPr bwMode="auto">
            <a:xfrm>
              <a:off x="393569" y="5118687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sp>
          <p:nvSpPr>
            <p:cNvPr id="63" name="TextBox 15"/>
            <p:cNvSpPr txBox="1">
              <a:spLocks noChangeArrowheads="1"/>
            </p:cNvSpPr>
            <p:nvPr/>
          </p:nvSpPr>
          <p:spPr bwMode="auto">
            <a:xfrm>
              <a:off x="309814" y="581689"/>
              <a:ext cx="355588" cy="277815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F6</a:t>
              </a:r>
            </a:p>
          </p:txBody>
        </p:sp>
        <p:sp>
          <p:nvSpPr>
            <p:cNvPr id="64" name="TextBox 16"/>
            <p:cNvSpPr txBox="1">
              <a:spLocks noChangeArrowheads="1"/>
            </p:cNvSpPr>
            <p:nvPr/>
          </p:nvSpPr>
          <p:spPr bwMode="auto">
            <a:xfrm>
              <a:off x="309814" y="1313531"/>
              <a:ext cx="355588" cy="277814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F5</a:t>
              </a:r>
            </a:p>
          </p:txBody>
        </p:sp>
        <p:sp>
          <p:nvSpPr>
            <p:cNvPr id="65" name="TextBox 17"/>
            <p:cNvSpPr txBox="1">
              <a:spLocks noChangeArrowheads="1"/>
            </p:cNvSpPr>
            <p:nvPr/>
          </p:nvSpPr>
          <p:spPr bwMode="auto">
            <a:xfrm>
              <a:off x="309814" y="2089823"/>
              <a:ext cx="355588" cy="27622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F4</a:t>
              </a:r>
            </a:p>
          </p:txBody>
        </p:sp>
        <p:sp>
          <p:nvSpPr>
            <p:cNvPr id="66" name="TextBox 18"/>
            <p:cNvSpPr txBox="1">
              <a:spLocks noChangeArrowheads="1"/>
            </p:cNvSpPr>
            <p:nvPr/>
          </p:nvSpPr>
          <p:spPr bwMode="auto">
            <a:xfrm>
              <a:off x="309814" y="2777214"/>
              <a:ext cx="355588" cy="27622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2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F3</a:t>
              </a:r>
            </a:p>
          </p:txBody>
        </p:sp>
        <p:sp>
          <p:nvSpPr>
            <p:cNvPr id="67" name="TextBox 19"/>
            <p:cNvSpPr txBox="1">
              <a:spLocks noChangeArrowheads="1"/>
            </p:cNvSpPr>
            <p:nvPr/>
          </p:nvSpPr>
          <p:spPr bwMode="auto">
            <a:xfrm>
              <a:off x="309814" y="3361417"/>
              <a:ext cx="355588" cy="277814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2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F2</a:t>
              </a:r>
            </a:p>
          </p:txBody>
        </p:sp>
        <p:sp>
          <p:nvSpPr>
            <p:cNvPr id="68" name="TextBox 20"/>
            <p:cNvSpPr txBox="1">
              <a:spLocks noChangeArrowheads="1"/>
            </p:cNvSpPr>
            <p:nvPr/>
          </p:nvSpPr>
          <p:spPr bwMode="auto">
            <a:xfrm>
              <a:off x="309814" y="4042458"/>
              <a:ext cx="355588" cy="277815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2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F1</a:t>
              </a:r>
            </a:p>
          </p:txBody>
        </p:sp>
        <p:sp>
          <p:nvSpPr>
            <p:cNvPr id="69" name="TextBox 21"/>
            <p:cNvSpPr txBox="1">
              <a:spLocks noChangeArrowheads="1"/>
            </p:cNvSpPr>
            <p:nvPr/>
          </p:nvSpPr>
          <p:spPr bwMode="auto">
            <a:xfrm>
              <a:off x="309814" y="4648886"/>
              <a:ext cx="369875" cy="277815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2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B1</a:t>
              </a:r>
            </a:p>
          </p:txBody>
        </p:sp>
        <p:sp>
          <p:nvSpPr>
            <p:cNvPr id="70" name="TextBox 22"/>
            <p:cNvSpPr txBox="1">
              <a:spLocks noChangeArrowheads="1"/>
            </p:cNvSpPr>
            <p:nvPr/>
          </p:nvSpPr>
          <p:spPr bwMode="auto">
            <a:xfrm>
              <a:off x="309814" y="5528366"/>
              <a:ext cx="369875" cy="27622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2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B2</a:t>
              </a:r>
            </a:p>
          </p:txBody>
        </p:sp>
        <p:cxnSp>
          <p:nvCxnSpPr>
            <p:cNvPr id="118817" name="Straight Connector 70"/>
            <p:cNvCxnSpPr>
              <a:cxnSpLocks noChangeShapeType="1"/>
            </p:cNvCxnSpPr>
            <p:nvPr/>
          </p:nvCxnSpPr>
          <p:spPr bwMode="auto">
            <a:xfrm>
              <a:off x="393569" y="6109445"/>
              <a:ext cx="3516695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</p:grpSp>
      <p:grpSp>
        <p:nvGrpSpPr>
          <p:cNvPr id="118787" name="Group 78"/>
          <p:cNvGrpSpPr>
            <a:grpSpLocks/>
          </p:cNvGrpSpPr>
          <p:nvPr/>
        </p:nvGrpSpPr>
        <p:grpSpPr bwMode="auto">
          <a:xfrm>
            <a:off x="2378075" y="987425"/>
            <a:ext cx="6550025" cy="4229100"/>
            <a:chOff x="3165175" y="738540"/>
            <a:chExt cx="6550000" cy="4228850"/>
          </a:xfrm>
        </p:grpSpPr>
        <p:sp>
          <p:nvSpPr>
            <p:cNvPr id="80" name="Rectangle 2"/>
            <p:cNvSpPr>
              <a:spLocks noChangeArrowheads="1"/>
            </p:cNvSpPr>
            <p:nvPr/>
          </p:nvSpPr>
          <p:spPr bwMode="auto">
            <a:xfrm>
              <a:off x="3725561" y="738540"/>
              <a:ext cx="5989614" cy="422885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7030A0"/>
                  </a:solidFill>
                  <a:latin typeface="微软雅黑" pitchFamily="34" charset="-122"/>
                  <a:ea typeface="微软雅黑" pitchFamily="34" charset="-122"/>
                </a:rPr>
                <a:t>1. </a:t>
              </a:r>
              <a:r>
                <a:rPr lang="zh-CN" altLang="en-US" sz="1600" kern="0" dirty="0">
                  <a:solidFill>
                    <a:srgbClr val="7030A0"/>
                  </a:solidFill>
                  <a:latin typeface="微软雅黑" pitchFamily="34" charset="-122"/>
                  <a:ea typeface="微软雅黑" pitchFamily="34" charset="-122"/>
                </a:rPr>
                <a:t>创新项目</a:t>
              </a:r>
              <a:r>
                <a:rPr lang="en-US" altLang="zh-CN" sz="1600" kern="0" dirty="0">
                  <a:solidFill>
                    <a:srgbClr val="7030A0"/>
                  </a:solidFill>
                  <a:latin typeface="微软雅黑" pitchFamily="34" charset="-122"/>
                  <a:ea typeface="微软雅黑" pitchFamily="34" charset="-122"/>
                </a:rPr>
                <a:t>				</a:t>
              </a: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——1200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人</a:t>
              </a:r>
              <a:endParaRPr lang="en-US" altLang="zh-CN" sz="1600" kern="0" dirty="0">
                <a:solidFill>
                  <a:srgbClr val="7030A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444500"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产品开发项目、</a:t>
              </a: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SRT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项目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444500"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学生创新创业社团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just" defTabSz="914400" eaLnBrk="0" hangingPunct="0">
                <a:lnSpc>
                  <a:spcPct val="120000"/>
                </a:lnSpc>
                <a:defRPr/>
              </a:pP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7030A0"/>
                  </a:solidFill>
                  <a:latin typeface="微软雅黑" pitchFamily="34" charset="-122"/>
                  <a:ea typeface="微软雅黑" pitchFamily="34" charset="-122"/>
                </a:rPr>
                <a:t>2. </a:t>
              </a:r>
              <a:r>
                <a:rPr lang="zh-CN" altLang="en-US" sz="1600" kern="0" dirty="0">
                  <a:solidFill>
                    <a:srgbClr val="7030A0"/>
                  </a:solidFill>
                  <a:latin typeface="微软雅黑" pitchFamily="34" charset="-122"/>
                  <a:ea typeface="微软雅黑" pitchFamily="34" charset="-122"/>
                </a:rPr>
                <a:t>创新课程及主题活动</a:t>
              </a:r>
              <a:r>
                <a:rPr lang="en-US" altLang="zh-CN" sz="1600" kern="0" dirty="0">
                  <a:solidFill>
                    <a:srgbClr val="7030A0"/>
                  </a:solidFill>
                  <a:latin typeface="微软雅黑" pitchFamily="34" charset="-122"/>
                  <a:ea typeface="微软雅黑" pitchFamily="34" charset="-122"/>
                </a:rPr>
                <a:t>			</a:t>
              </a: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——2000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人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444500"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教学课程、培训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444500"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创意设计与制作工作坊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444500"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主题讲座、产业交流沙龙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444500"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创新竞赛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just" defTabSz="914400" eaLnBrk="0" hangingPunct="0">
                <a:lnSpc>
                  <a:spcPct val="120000"/>
                </a:lnSpc>
                <a:defRPr/>
              </a:pP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7030A0"/>
                  </a:solidFill>
                  <a:latin typeface="微软雅黑" pitchFamily="34" charset="-122"/>
                  <a:ea typeface="微软雅黑" pitchFamily="34" charset="-122"/>
                </a:rPr>
                <a:t>3.</a:t>
              </a:r>
              <a:r>
                <a:rPr lang="zh-CN" altLang="en-US" sz="1600" kern="0" dirty="0">
                  <a:solidFill>
                    <a:srgbClr val="7030A0"/>
                  </a:solidFill>
                  <a:latin typeface="微软雅黑" pitchFamily="34" charset="-122"/>
                  <a:ea typeface="微软雅黑" pitchFamily="34" charset="-122"/>
                </a:rPr>
                <a:t> 工程实践能力及创意训练</a:t>
              </a:r>
              <a:r>
                <a:rPr lang="en-US" altLang="zh-CN" sz="1600" kern="0" dirty="0">
                  <a:solidFill>
                    <a:srgbClr val="7030A0"/>
                  </a:solidFill>
                  <a:latin typeface="微软雅黑" pitchFamily="34" charset="-122"/>
                  <a:ea typeface="微软雅黑" pitchFamily="34" charset="-122"/>
                </a:rPr>
                <a:t>			</a:t>
              </a: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——3000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人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444500"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工程实践训练、创新设计、探究课和体验课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444500"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创新报告、课内挑战赛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444500" algn="just" defTabSz="914400" eaLnBrk="0" hangingPunct="0">
                <a:lnSpc>
                  <a:spcPct val="120000"/>
                </a:lnSpc>
                <a:defRPr/>
              </a:pPr>
              <a:r>
                <a:rPr lang="en-US" altLang="zh-CN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- SRT</a:t>
              </a:r>
              <a:r>
                <a:rPr lang="zh-CN" altLang="en-US" sz="1600" kern="0" dirty="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配套、项目训练</a:t>
              </a:r>
              <a:endParaRPr lang="en-US" altLang="zh-CN" sz="1600" kern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1" name="Left Arrow 80"/>
            <p:cNvSpPr/>
            <p:nvPr/>
          </p:nvSpPr>
          <p:spPr bwMode="auto">
            <a:xfrm rot="20700000">
              <a:off x="3165175" y="4210198"/>
              <a:ext cx="431798" cy="358754"/>
            </a:xfrm>
            <a:prstGeom prst="leftArrow">
              <a:avLst/>
            </a:prstGeom>
            <a:solidFill>
              <a:srgbClr val="8064A2"/>
            </a:solidFill>
            <a:ln w="25400" cap="flat" cmpd="sng" algn="ctr">
              <a:solidFill>
                <a:srgbClr val="8064A2">
                  <a:shade val="50000"/>
                </a:srgbClr>
              </a:solidFill>
              <a:prstDash val="solid"/>
            </a:ln>
            <a:effectLst/>
          </p:spPr>
          <p:txBody>
            <a:bodyPr lIns="496257" tIns="78740" rIns="78740" bIns="78740" spcCol="1270" anchor="ctr"/>
            <a:lstStyle/>
            <a:p>
              <a:pPr algn="ctr" defTabSz="1377950" fontAlgn="auto" latinLnBrk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defRPr/>
              </a:pPr>
              <a:endParaRPr kumimoji="1" lang="zh-CN" altLang="en-US" sz="2000" b="1" kern="0" dirty="0">
                <a:solidFill>
                  <a:srgbClr val="439BB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2" name="Left Arrow 81"/>
            <p:cNvSpPr/>
            <p:nvPr/>
          </p:nvSpPr>
          <p:spPr bwMode="auto">
            <a:xfrm rot="900000">
              <a:off x="3165175" y="1783053"/>
              <a:ext cx="431798" cy="358754"/>
            </a:xfrm>
            <a:prstGeom prst="leftArrow">
              <a:avLst/>
            </a:prstGeom>
            <a:solidFill>
              <a:srgbClr val="8064A2"/>
            </a:solidFill>
            <a:ln w="25400" cap="flat" cmpd="sng" algn="ctr">
              <a:solidFill>
                <a:srgbClr val="8064A2">
                  <a:shade val="50000"/>
                </a:srgbClr>
              </a:solidFill>
              <a:prstDash val="solid"/>
            </a:ln>
            <a:effectLst/>
          </p:spPr>
          <p:txBody>
            <a:bodyPr lIns="496257" tIns="78740" rIns="78740" bIns="78740" spcCol="1270" anchor="ctr"/>
            <a:lstStyle/>
            <a:p>
              <a:pPr algn="ctr" defTabSz="1377950" fontAlgn="auto" latinLnBrk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defRPr/>
              </a:pPr>
              <a:endParaRPr kumimoji="1" lang="zh-CN" altLang="en-US" sz="2000" b="1" kern="0" dirty="0">
                <a:solidFill>
                  <a:srgbClr val="439BB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3" name="Left Arrow 82"/>
            <p:cNvSpPr/>
            <p:nvPr/>
          </p:nvSpPr>
          <p:spPr bwMode="auto">
            <a:xfrm rot="900000">
              <a:off x="3165175" y="873470"/>
              <a:ext cx="431798" cy="360341"/>
            </a:xfrm>
            <a:prstGeom prst="leftArrow">
              <a:avLst/>
            </a:prstGeom>
            <a:solidFill>
              <a:srgbClr val="8064A2"/>
            </a:solidFill>
            <a:ln w="25400" cap="flat" cmpd="sng" algn="ctr">
              <a:solidFill>
                <a:srgbClr val="8064A2">
                  <a:shade val="50000"/>
                </a:srgbClr>
              </a:solidFill>
              <a:prstDash val="solid"/>
            </a:ln>
            <a:effectLst/>
          </p:spPr>
          <p:txBody>
            <a:bodyPr lIns="496257" tIns="78740" rIns="78740" bIns="78740" spcCol="1270" anchor="ctr"/>
            <a:lstStyle/>
            <a:p>
              <a:pPr algn="ctr" defTabSz="1377950" fontAlgn="auto" latinLnBrk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defRPr/>
              </a:pPr>
              <a:endParaRPr kumimoji="1" lang="zh-CN" altLang="en-US" sz="2000" b="1" kern="0" dirty="0">
                <a:solidFill>
                  <a:srgbClr val="439BB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84" name="Picture 2" descr="1-030"/>
          <p:cNvPicPr>
            <a:picLocks noChangeAspect="1" noChangeArrowheads="1"/>
          </p:cNvPicPr>
          <p:nvPr/>
        </p:nvPicPr>
        <p:blipFill rotWithShape="1">
          <a:blip r:embed="rId12">
            <a:extLst/>
          </a:blip>
          <a:srcRect l="28581" t="32420" r="12474" b="18061"/>
          <a:stretch/>
        </p:blipFill>
        <p:spPr bwMode="auto">
          <a:xfrm>
            <a:off x="5932519" y="4681626"/>
            <a:ext cx="2908883" cy="1727738"/>
          </a:xfrm>
          <a:prstGeom prst="rect">
            <a:avLst/>
          </a:prstGeom>
          <a:ln>
            <a:noFill/>
          </a:ln>
          <a:effectLst>
            <a:softEdge rad="112500"/>
          </a:effectLst>
          <a:extLst/>
        </p:spPr>
      </p:pic>
      <p:grpSp>
        <p:nvGrpSpPr>
          <p:cNvPr id="118789" name="Group 5"/>
          <p:cNvGrpSpPr>
            <a:grpSpLocks/>
          </p:cNvGrpSpPr>
          <p:nvPr/>
        </p:nvGrpSpPr>
        <p:grpSpPr bwMode="auto">
          <a:xfrm>
            <a:off x="15875" y="1314450"/>
            <a:ext cx="322263" cy="3911600"/>
            <a:chOff x="15442" y="1313988"/>
            <a:chExt cx="322263" cy="3911580"/>
          </a:xfrm>
        </p:grpSpPr>
        <p:sp>
          <p:nvSpPr>
            <p:cNvPr id="85" name="TextBox 10"/>
            <p:cNvSpPr txBox="1">
              <a:spLocks noChangeArrowheads="1"/>
            </p:cNvSpPr>
            <p:nvPr/>
          </p:nvSpPr>
          <p:spPr bwMode="auto">
            <a:xfrm>
              <a:off x="15442" y="1313988"/>
              <a:ext cx="322263" cy="95408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algn="ctr" defTabSz="914400" eaLnBrk="0" hangingPunct="0">
                <a:defRPr/>
              </a:pPr>
              <a:r>
                <a:rPr lang="zh-CN" altLang="en-US" sz="1400" kern="0" dirty="0" smtClean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协同创新</a:t>
              </a:r>
              <a:endParaRPr lang="en-US" altLang="zh-CN" sz="1400" kern="0" dirty="0" smtClean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6" name="TextBox 11"/>
            <p:cNvSpPr txBox="1">
              <a:spLocks noChangeArrowheads="1"/>
            </p:cNvSpPr>
            <p:nvPr/>
          </p:nvSpPr>
          <p:spPr bwMode="auto">
            <a:xfrm>
              <a:off x="15442" y="4271486"/>
              <a:ext cx="322263" cy="95408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algn="ctr" defTabSz="914400" eaLnBrk="0" hangingPunct="0">
                <a:defRPr/>
              </a:pPr>
              <a:r>
                <a:rPr lang="zh-CN" altLang="en-US" sz="14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基础</a:t>
              </a:r>
              <a:r>
                <a:rPr lang="zh-CN" altLang="en-US" sz="1400" kern="0" dirty="0" smtClean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训练</a:t>
              </a:r>
              <a:endParaRPr lang="en-US" altLang="zh-CN" sz="1400" kern="0" dirty="0" smtClean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118793" name="Straight Arrow Connector 86"/>
            <p:cNvCxnSpPr>
              <a:cxnSpLocks noChangeShapeType="1"/>
              <a:stCxn id="86" idx="0"/>
              <a:endCxn id="85" idx="2"/>
            </p:cNvCxnSpPr>
            <p:nvPr/>
          </p:nvCxnSpPr>
          <p:spPr bwMode="auto">
            <a:xfrm flipV="1">
              <a:off x="176574" y="2268095"/>
              <a:ext cx="0" cy="2003366"/>
            </a:xfrm>
            <a:prstGeom prst="straightConnector1">
              <a:avLst/>
            </a:prstGeom>
            <a:noFill/>
            <a:ln w="19050" algn="ctr">
              <a:solidFill>
                <a:srgbClr val="4F81BD"/>
              </a:solidFill>
              <a:round/>
              <a:headEnd/>
              <a:tailEnd type="triangle" w="med" len="med"/>
            </a:ln>
          </p:spPr>
        </p:cxnSp>
      </p:grpSp>
      <p:sp>
        <p:nvSpPr>
          <p:cNvPr id="117766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5E5C43E-C169-44E8-80B3-5974F02FFEA9}" type="slidenum">
              <a:rPr lang="en-US" altLang="zh-CN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18509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Title 1"/>
          <p:cNvSpPr>
            <a:spLocks noGrp="1"/>
          </p:cNvSpPr>
          <p:nvPr>
            <p:ph type="title"/>
          </p:nvPr>
        </p:nvSpPr>
        <p:spPr>
          <a:xfrm>
            <a:off x="2338388" y="260350"/>
            <a:ext cx="4772025" cy="538163"/>
          </a:xfrm>
        </p:spPr>
        <p:txBody>
          <a:bodyPr/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新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空间规划及学生覆盖</a:t>
            </a:r>
          </a:p>
        </p:txBody>
      </p:sp>
      <p:sp>
        <p:nvSpPr>
          <p:cNvPr id="120834" name="内容占位符 2"/>
          <p:cNvSpPr>
            <a:spLocks noGrp="1"/>
          </p:cNvSpPr>
          <p:nvPr/>
        </p:nvSpPr>
        <p:spPr bwMode="auto">
          <a:xfrm>
            <a:off x="595313" y="1133475"/>
            <a:ext cx="8001000" cy="475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69900" indent="-469900" defTabSz="914400" eaLnBrk="0" hangingPunct="0">
              <a:spcBef>
                <a:spcPct val="20000"/>
              </a:spcBef>
              <a:buClr>
                <a:srgbClr val="71685A"/>
              </a:buClr>
              <a:buFont typeface="Wingdings" pitchFamily="2" charset="2"/>
              <a:buChar char="o"/>
            </a:pPr>
            <a:endParaRPr lang="zh-CN" altLang="en-US" sz="3000">
              <a:solidFill>
                <a:srgbClr val="FFFFFF"/>
              </a:solidFill>
              <a:latin typeface="Calibri" pitchFamily="34" charset="0"/>
            </a:endParaRPr>
          </a:p>
        </p:txBody>
      </p:sp>
      <p:graphicFrame>
        <p:nvGraphicFramePr>
          <p:cNvPr id="171" name="Table 1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097167"/>
              </p:ext>
            </p:extLst>
          </p:nvPr>
        </p:nvGraphicFramePr>
        <p:xfrm>
          <a:off x="2247733" y="1141162"/>
          <a:ext cx="6515101" cy="2994373"/>
        </p:xfrm>
        <a:graphic>
          <a:graphicData uri="http://schemas.openxmlformats.org/drawingml/2006/table">
            <a:tbl>
              <a:tblPr/>
              <a:tblGrid>
                <a:gridCol w="1060917"/>
                <a:gridCol w="1263316"/>
                <a:gridCol w="1047717"/>
                <a:gridCol w="1047717"/>
                <a:gridCol w="1047717"/>
                <a:gridCol w="1047717"/>
              </a:tblGrid>
              <a:tr h="335153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覆盖</a:t>
                      </a:r>
                      <a:r>
                        <a:rPr lang="zh-CN" alt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人数：人次</a:t>
                      </a:r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全时开放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B7D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课外开放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7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实习专用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7F7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行政办公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E7A7"/>
                    </a:solidFill>
                  </a:tcPr>
                </a:tc>
              </a:tr>
              <a:tr h="406429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kern="1200" dirty="0" smtClean="0">
                          <a:solidFill>
                            <a:srgbClr val="7030A0"/>
                          </a:solidFill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工程实践能力及创意训练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1600+900</a:t>
                      </a:r>
                      <a:r>
                        <a:rPr lang="zh-CN" alt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1764">
                <a:tc row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rgbClr val="7030A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创新课程及主题活动</a:t>
                      </a:r>
                      <a:endParaRPr lang="en-US" altLang="zh-CN" sz="1400" dirty="0" smtClean="0">
                        <a:solidFill>
                          <a:srgbClr val="7030A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创新课程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</a:t>
                      </a:r>
                      <a:r>
                        <a:rPr lang="zh-CN" alt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1764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72000" marR="72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创客主题活动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</a:t>
                      </a:r>
                      <a:r>
                        <a:rPr lang="zh-CN" alt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r>
                        <a:rPr lang="zh-CN" alt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endParaRPr lang="zh-CN" alt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1764">
                <a:tc row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rgbClr val="7030A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创新项目</a:t>
                      </a:r>
                      <a:endParaRPr lang="en-US" altLang="zh-CN" sz="1400" dirty="0" smtClean="0">
                        <a:solidFill>
                          <a:srgbClr val="7030A0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SRT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1764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72000" marR="72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长期项目开发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en-US" altLang="zh-C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1764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72000" marR="72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产品实现服务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en-US" altLang="zh-C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1764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行政支持与管理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alpha val="80000"/>
                      </a:sys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  <a:r>
                        <a:rPr lang="zh-CN" alt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</a:t>
                      </a:r>
                      <a:r>
                        <a:rPr lang="zh-CN" alt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t"/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3000</a:t>
                      </a:r>
                      <a:r>
                        <a:rPr lang="zh-CN" alt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5000</a:t>
                      </a:r>
                      <a:r>
                        <a:rPr lang="zh-CN" alt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</a:tr>
            </a:tbl>
          </a:graphicData>
        </a:graphic>
      </p:graphicFrame>
      <p:sp>
        <p:nvSpPr>
          <p:cNvPr id="120898" name="Rectangle 171"/>
          <p:cNvSpPr>
            <a:spLocks noChangeArrowheads="1"/>
          </p:cNvSpPr>
          <p:nvPr/>
        </p:nvSpPr>
        <p:spPr bwMode="auto">
          <a:xfrm>
            <a:off x="2277755" y="4312052"/>
            <a:ext cx="1828800" cy="274638"/>
          </a:xfrm>
          <a:prstGeom prst="rect">
            <a:avLst/>
          </a:prstGeom>
          <a:solidFill>
            <a:srgbClr val="7030A0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* </a:t>
            </a:r>
            <a:r>
              <a:rPr lang="zh-CN" altLang="en-US" sz="1200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现有规模（计划规模）</a:t>
            </a:r>
            <a:endParaRPr lang="zh-CN" altLang="en-US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0899" name="Group 1"/>
          <p:cNvGrpSpPr>
            <a:grpSpLocks/>
          </p:cNvGrpSpPr>
          <p:nvPr/>
        </p:nvGrpSpPr>
        <p:grpSpPr bwMode="auto">
          <a:xfrm>
            <a:off x="15875" y="341313"/>
            <a:ext cx="4005263" cy="6419850"/>
            <a:chOff x="15442" y="341976"/>
            <a:chExt cx="4005823" cy="6419885"/>
          </a:xfrm>
        </p:grpSpPr>
        <p:grpSp>
          <p:nvGrpSpPr>
            <p:cNvPr id="120901" name="Group 125"/>
            <p:cNvGrpSpPr>
              <a:grpSpLocks/>
            </p:cNvGrpSpPr>
            <p:nvPr/>
          </p:nvGrpSpPr>
          <p:grpSpPr bwMode="auto">
            <a:xfrm>
              <a:off x="309814" y="341976"/>
              <a:ext cx="3711451" cy="6419885"/>
              <a:chOff x="285750" y="269784"/>
              <a:chExt cx="3711451" cy="6419885"/>
            </a:xfrm>
          </p:grpSpPr>
          <p:sp>
            <p:nvSpPr>
              <p:cNvPr id="129" name="TextBox 23"/>
              <p:cNvSpPr txBox="1">
                <a:spLocks noChangeArrowheads="1"/>
              </p:cNvSpPr>
              <p:nvPr/>
            </p:nvSpPr>
            <p:spPr bwMode="auto">
              <a:xfrm>
                <a:off x="1672776" y="6059428"/>
                <a:ext cx="369939" cy="277815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defTabSz="914400" eaLnBrk="0" hangingPunct="0">
                  <a:defRPr/>
                </a:pPr>
                <a:r>
                  <a:rPr lang="en-US" altLang="zh-CN" sz="12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B4</a:t>
                </a:r>
              </a:p>
            </p:txBody>
          </p:sp>
          <p:pic>
            <p:nvPicPr>
              <p:cNvPr id="120907" name="Picture 129"/>
              <p:cNvPicPr>
                <a:picLocks noChangeAspect="1"/>
              </p:cNvPicPr>
              <p:nvPr/>
            </p:nvPicPr>
            <p:blipFill>
              <a:blip r:embed="rId3"/>
              <a:srcRect l="20079" t="7874" r="20866" b="23886"/>
              <a:stretch>
                <a:fillRect/>
              </a:stretch>
            </p:blipFill>
            <p:spPr bwMode="auto">
              <a:xfrm>
                <a:off x="2043503" y="6074737"/>
                <a:ext cx="709537" cy="6149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120908" name="Group 130"/>
              <p:cNvGrpSpPr>
                <a:grpSpLocks/>
              </p:cNvGrpSpPr>
              <p:nvPr/>
            </p:nvGrpSpPr>
            <p:grpSpPr bwMode="auto">
              <a:xfrm>
                <a:off x="601867" y="269784"/>
                <a:ext cx="1500000" cy="4824000"/>
                <a:chOff x="2096270" y="80665"/>
                <a:chExt cx="1500000" cy="5053789"/>
              </a:xfrm>
            </p:grpSpPr>
            <p:pic>
              <p:nvPicPr>
                <p:cNvPr id="120926" name="Picture 149"/>
                <p:cNvPicPr>
                  <a:picLocks noChangeAspect="1"/>
                </p:cNvPicPr>
                <p:nvPr/>
              </p:nvPicPr>
              <p:blipFill>
                <a:blip r:embed="rId4"/>
                <a:srcRect l="787" t="15749" r="787" b="21260"/>
                <a:stretch>
                  <a:fillRect/>
                </a:stretch>
              </p:blipFill>
              <p:spPr bwMode="auto">
                <a:xfrm>
                  <a:off x="2096270" y="80665"/>
                  <a:ext cx="1500000" cy="72000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20927" name="Picture 150"/>
                <p:cNvPicPr>
                  <a:picLocks noChangeAspect="1"/>
                </p:cNvPicPr>
                <p:nvPr/>
              </p:nvPicPr>
              <p:blipFill>
                <a:blip r:embed="rId5"/>
                <a:srcRect l="787" t="15749" r="787" b="21260"/>
                <a:stretch>
                  <a:fillRect/>
                </a:stretch>
              </p:blipFill>
              <p:spPr bwMode="auto">
                <a:xfrm>
                  <a:off x="2096270" y="805121"/>
                  <a:ext cx="1500000" cy="72000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20928" name="Picture 151"/>
                <p:cNvPicPr>
                  <a:picLocks noChangeAspect="1"/>
                </p:cNvPicPr>
                <p:nvPr/>
              </p:nvPicPr>
              <p:blipFill>
                <a:blip r:embed="rId6"/>
                <a:srcRect l="787" t="15749" r="787" b="21260"/>
                <a:stretch>
                  <a:fillRect/>
                </a:stretch>
              </p:blipFill>
              <p:spPr bwMode="auto">
                <a:xfrm>
                  <a:off x="2096270" y="1525121"/>
                  <a:ext cx="1500000" cy="72000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20929" name="Picture 152"/>
                <p:cNvPicPr>
                  <a:picLocks noChangeAspect="1"/>
                </p:cNvPicPr>
                <p:nvPr/>
              </p:nvPicPr>
              <p:blipFill>
                <a:blip r:embed="rId7"/>
                <a:srcRect l="787" t="15749" r="787" b="21260"/>
                <a:stretch>
                  <a:fillRect/>
                </a:stretch>
              </p:blipFill>
              <p:spPr bwMode="auto">
                <a:xfrm>
                  <a:off x="2096270" y="2248232"/>
                  <a:ext cx="1500000" cy="72000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20930" name="Picture 153"/>
                <p:cNvPicPr>
                  <a:picLocks noChangeAspect="1"/>
                </p:cNvPicPr>
                <p:nvPr/>
              </p:nvPicPr>
              <p:blipFill>
                <a:blip r:embed="rId8"/>
                <a:srcRect l="787" t="15749" r="787" b="21260"/>
                <a:stretch>
                  <a:fillRect/>
                </a:stretch>
              </p:blipFill>
              <p:spPr bwMode="auto">
                <a:xfrm>
                  <a:off x="2096270" y="2971343"/>
                  <a:ext cx="1500000" cy="72000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20931" name="Picture 154"/>
                <p:cNvPicPr>
                  <a:picLocks noChangeAspect="1"/>
                </p:cNvPicPr>
                <p:nvPr/>
              </p:nvPicPr>
              <p:blipFill>
                <a:blip r:embed="rId9"/>
                <a:srcRect l="787" t="15749" r="787" b="21260"/>
                <a:stretch>
                  <a:fillRect/>
                </a:stretch>
              </p:blipFill>
              <p:spPr bwMode="auto">
                <a:xfrm>
                  <a:off x="2096270" y="3694454"/>
                  <a:ext cx="1500000" cy="72000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20932" name="Picture 155"/>
                <p:cNvPicPr>
                  <a:picLocks noChangeAspect="1"/>
                </p:cNvPicPr>
                <p:nvPr/>
              </p:nvPicPr>
              <p:blipFill>
                <a:blip r:embed="rId10"/>
                <a:srcRect l="787" t="15749" r="787" b="21260"/>
                <a:stretch>
                  <a:fillRect/>
                </a:stretch>
              </p:blipFill>
              <p:spPr bwMode="auto">
                <a:xfrm>
                  <a:off x="2096270" y="4414454"/>
                  <a:ext cx="1500000" cy="72000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</p:grpSp>
          <p:pic>
            <p:nvPicPr>
              <p:cNvPr id="120909" name="Picture 131"/>
              <p:cNvPicPr>
                <a:picLocks noChangeAspect="1"/>
              </p:cNvPicPr>
              <p:nvPr/>
            </p:nvPicPr>
            <p:blipFill>
              <a:blip r:embed="rId11"/>
              <a:srcRect l="787" t="19800" r="787" b="26775"/>
              <a:stretch>
                <a:fillRect/>
              </a:stretch>
            </p:blipFill>
            <p:spPr bwMode="auto">
              <a:xfrm>
                <a:off x="509947" y="5056031"/>
                <a:ext cx="3487254" cy="97789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cxnSp>
            <p:nvCxnSpPr>
              <p:cNvPr id="120910" name="Straight Connector 132"/>
              <p:cNvCxnSpPr>
                <a:cxnSpLocks noChangeShapeType="1"/>
              </p:cNvCxnSpPr>
              <p:nvPr/>
            </p:nvCxnSpPr>
            <p:spPr bwMode="auto">
              <a:xfrm>
                <a:off x="369505" y="943308"/>
                <a:ext cx="1764000" cy="0"/>
              </a:xfrm>
              <a:prstGeom prst="line">
                <a:avLst/>
              </a:prstGeom>
              <a:noFill/>
              <a:ln w="12700" algn="ctr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</p:cxnSp>
          <p:cxnSp>
            <p:nvCxnSpPr>
              <p:cNvPr id="120911" name="Straight Connector 133"/>
              <p:cNvCxnSpPr>
                <a:cxnSpLocks noChangeShapeType="1"/>
              </p:cNvCxnSpPr>
              <p:nvPr/>
            </p:nvCxnSpPr>
            <p:spPr bwMode="auto">
              <a:xfrm>
                <a:off x="369505" y="1629228"/>
                <a:ext cx="1764000" cy="0"/>
              </a:xfrm>
              <a:prstGeom prst="line">
                <a:avLst/>
              </a:prstGeom>
              <a:noFill/>
              <a:ln w="12700" algn="ctr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</p:cxnSp>
          <p:cxnSp>
            <p:nvCxnSpPr>
              <p:cNvPr id="120912" name="Straight Connector 134"/>
              <p:cNvCxnSpPr>
                <a:cxnSpLocks noChangeShapeType="1"/>
              </p:cNvCxnSpPr>
              <p:nvPr/>
            </p:nvCxnSpPr>
            <p:spPr bwMode="auto">
              <a:xfrm>
                <a:off x="369505" y="2324848"/>
                <a:ext cx="1764000" cy="0"/>
              </a:xfrm>
              <a:prstGeom prst="line">
                <a:avLst/>
              </a:prstGeom>
              <a:noFill/>
              <a:ln w="12700" algn="ctr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</p:cxnSp>
          <p:cxnSp>
            <p:nvCxnSpPr>
              <p:cNvPr id="120913" name="Straight Connector 135"/>
              <p:cNvCxnSpPr>
                <a:cxnSpLocks noChangeShapeType="1"/>
              </p:cNvCxnSpPr>
              <p:nvPr/>
            </p:nvCxnSpPr>
            <p:spPr bwMode="auto">
              <a:xfrm>
                <a:off x="369505" y="3012886"/>
                <a:ext cx="1764000" cy="0"/>
              </a:xfrm>
              <a:prstGeom prst="line">
                <a:avLst/>
              </a:prstGeom>
              <a:noFill/>
              <a:ln w="12700" algn="ctr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</p:cxnSp>
          <p:cxnSp>
            <p:nvCxnSpPr>
              <p:cNvPr id="120914" name="Straight Connector 136"/>
              <p:cNvCxnSpPr>
                <a:cxnSpLocks noChangeShapeType="1"/>
              </p:cNvCxnSpPr>
              <p:nvPr/>
            </p:nvCxnSpPr>
            <p:spPr bwMode="auto">
              <a:xfrm>
                <a:off x="369505" y="3695279"/>
                <a:ext cx="1764000" cy="0"/>
              </a:xfrm>
              <a:prstGeom prst="line">
                <a:avLst/>
              </a:prstGeom>
              <a:noFill/>
              <a:ln w="12700" algn="ctr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</p:cxnSp>
          <p:cxnSp>
            <p:nvCxnSpPr>
              <p:cNvPr id="120915" name="Straight Connector 137"/>
              <p:cNvCxnSpPr>
                <a:cxnSpLocks noChangeShapeType="1"/>
              </p:cNvCxnSpPr>
              <p:nvPr/>
            </p:nvCxnSpPr>
            <p:spPr bwMode="auto">
              <a:xfrm>
                <a:off x="369505" y="4394784"/>
                <a:ext cx="1764000" cy="0"/>
              </a:xfrm>
              <a:prstGeom prst="line">
                <a:avLst/>
              </a:prstGeom>
              <a:noFill/>
              <a:ln w="12700" algn="ctr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</p:cxnSp>
          <p:cxnSp>
            <p:nvCxnSpPr>
              <p:cNvPr id="120916" name="Straight Connector 138"/>
              <p:cNvCxnSpPr>
                <a:cxnSpLocks noChangeShapeType="1"/>
              </p:cNvCxnSpPr>
              <p:nvPr/>
            </p:nvCxnSpPr>
            <p:spPr bwMode="auto">
              <a:xfrm>
                <a:off x="369505" y="5046495"/>
                <a:ext cx="1764000" cy="0"/>
              </a:xfrm>
              <a:prstGeom prst="line">
                <a:avLst/>
              </a:prstGeom>
              <a:noFill/>
              <a:ln w="12700" algn="ctr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</p:cxnSp>
          <p:sp>
            <p:nvSpPr>
              <p:cNvPr id="141" name="TextBox 15"/>
              <p:cNvSpPr txBox="1">
                <a:spLocks noChangeArrowheads="1"/>
              </p:cNvSpPr>
              <p:nvPr/>
            </p:nvSpPr>
            <p:spPr bwMode="auto">
              <a:xfrm>
                <a:off x="285107" y="509497"/>
                <a:ext cx="355650" cy="277815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defTabSz="914400" eaLnBrk="0" hangingPunct="0">
                  <a:defRPr/>
                </a:pPr>
                <a:r>
                  <a:rPr lang="en-US" altLang="zh-CN" sz="12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F6</a:t>
                </a:r>
              </a:p>
            </p:txBody>
          </p:sp>
          <p:sp>
            <p:nvSpPr>
              <p:cNvPr id="142" name="TextBox 16"/>
              <p:cNvSpPr txBox="1">
                <a:spLocks noChangeArrowheads="1"/>
              </p:cNvSpPr>
              <p:nvPr/>
            </p:nvSpPr>
            <p:spPr bwMode="auto">
              <a:xfrm>
                <a:off x="285107" y="1241339"/>
                <a:ext cx="355650" cy="277814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defTabSz="914400" eaLnBrk="0" hangingPunct="0">
                  <a:defRPr/>
                </a:pPr>
                <a:r>
                  <a:rPr lang="en-US" altLang="zh-CN" sz="12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F5</a:t>
                </a:r>
              </a:p>
            </p:txBody>
          </p:sp>
          <p:sp>
            <p:nvSpPr>
              <p:cNvPr id="143" name="TextBox 17"/>
              <p:cNvSpPr txBox="1">
                <a:spLocks noChangeArrowheads="1"/>
              </p:cNvSpPr>
              <p:nvPr/>
            </p:nvSpPr>
            <p:spPr bwMode="auto">
              <a:xfrm>
                <a:off x="285107" y="2017631"/>
                <a:ext cx="355650" cy="276227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defTabSz="914400" eaLnBrk="0" hangingPunct="0">
                  <a:defRPr/>
                </a:pPr>
                <a:r>
                  <a:rPr lang="en-US" altLang="zh-CN" sz="12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F4</a:t>
                </a:r>
              </a:p>
            </p:txBody>
          </p:sp>
          <p:sp>
            <p:nvSpPr>
              <p:cNvPr id="144" name="TextBox 18"/>
              <p:cNvSpPr txBox="1">
                <a:spLocks noChangeArrowheads="1"/>
              </p:cNvSpPr>
              <p:nvPr/>
            </p:nvSpPr>
            <p:spPr bwMode="auto">
              <a:xfrm>
                <a:off x="285107" y="2705022"/>
                <a:ext cx="355650" cy="276227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defTabSz="914400" eaLnBrk="0" hangingPunct="0">
                  <a:defRPr/>
                </a:pPr>
                <a:r>
                  <a:rPr lang="en-US" altLang="zh-CN" sz="1200" ker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F3</a:t>
                </a:r>
              </a:p>
            </p:txBody>
          </p:sp>
          <p:sp>
            <p:nvSpPr>
              <p:cNvPr id="145" name="TextBox 19"/>
              <p:cNvSpPr txBox="1">
                <a:spLocks noChangeArrowheads="1"/>
              </p:cNvSpPr>
              <p:nvPr/>
            </p:nvSpPr>
            <p:spPr bwMode="auto">
              <a:xfrm>
                <a:off x="285107" y="3289225"/>
                <a:ext cx="355650" cy="277814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defTabSz="914400" eaLnBrk="0" hangingPunct="0">
                  <a:defRPr/>
                </a:pPr>
                <a:r>
                  <a:rPr lang="en-US" altLang="zh-CN" sz="1200" ker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F2</a:t>
                </a:r>
              </a:p>
            </p:txBody>
          </p:sp>
          <p:sp>
            <p:nvSpPr>
              <p:cNvPr id="146" name="TextBox 20"/>
              <p:cNvSpPr txBox="1">
                <a:spLocks noChangeArrowheads="1"/>
              </p:cNvSpPr>
              <p:nvPr/>
            </p:nvSpPr>
            <p:spPr bwMode="auto">
              <a:xfrm>
                <a:off x="285107" y="3970266"/>
                <a:ext cx="355650" cy="277815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defTabSz="914400" eaLnBrk="0" hangingPunct="0">
                  <a:defRPr/>
                </a:pPr>
                <a:r>
                  <a:rPr lang="en-US" altLang="zh-CN" sz="1200" ker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F1</a:t>
                </a:r>
              </a:p>
            </p:txBody>
          </p:sp>
          <p:sp>
            <p:nvSpPr>
              <p:cNvPr id="147" name="TextBox 21"/>
              <p:cNvSpPr txBox="1">
                <a:spLocks noChangeArrowheads="1"/>
              </p:cNvSpPr>
              <p:nvPr/>
            </p:nvSpPr>
            <p:spPr bwMode="auto">
              <a:xfrm>
                <a:off x="285107" y="4576694"/>
                <a:ext cx="369939" cy="277815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defTabSz="914400" eaLnBrk="0" hangingPunct="0">
                  <a:defRPr/>
                </a:pPr>
                <a:r>
                  <a:rPr lang="en-US" altLang="zh-CN" sz="1200" ker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B1</a:t>
                </a:r>
              </a:p>
            </p:txBody>
          </p:sp>
          <p:sp>
            <p:nvSpPr>
              <p:cNvPr id="148" name="TextBox 22"/>
              <p:cNvSpPr txBox="1">
                <a:spLocks noChangeArrowheads="1"/>
              </p:cNvSpPr>
              <p:nvPr/>
            </p:nvSpPr>
            <p:spPr bwMode="auto">
              <a:xfrm>
                <a:off x="285107" y="5456174"/>
                <a:ext cx="369939" cy="276227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wrap="none"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defTabSz="914400" eaLnBrk="0" hangingPunct="0">
                  <a:defRPr/>
                </a:pPr>
                <a:r>
                  <a:rPr lang="en-US" altLang="zh-CN" sz="1200" ker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B2</a:t>
                </a:r>
              </a:p>
            </p:txBody>
          </p:sp>
          <p:cxnSp>
            <p:nvCxnSpPr>
              <p:cNvPr id="120925" name="Straight Connector 148"/>
              <p:cNvCxnSpPr>
                <a:cxnSpLocks noChangeShapeType="1"/>
              </p:cNvCxnSpPr>
              <p:nvPr/>
            </p:nvCxnSpPr>
            <p:spPr bwMode="auto">
              <a:xfrm>
                <a:off x="369505" y="6037253"/>
                <a:ext cx="3516695" cy="0"/>
              </a:xfrm>
              <a:prstGeom prst="line">
                <a:avLst/>
              </a:prstGeom>
              <a:noFill/>
              <a:ln w="12700" algn="ctr">
                <a:solidFill>
                  <a:srgbClr val="000000"/>
                </a:solidFill>
                <a:prstDash val="dash"/>
                <a:round/>
                <a:headEnd/>
                <a:tailEnd/>
              </a:ln>
            </p:spPr>
          </p:cxnSp>
        </p:grpSp>
        <p:grpSp>
          <p:nvGrpSpPr>
            <p:cNvPr id="120902" name="Group 172"/>
            <p:cNvGrpSpPr>
              <a:grpSpLocks/>
            </p:cNvGrpSpPr>
            <p:nvPr/>
          </p:nvGrpSpPr>
          <p:grpSpPr bwMode="auto">
            <a:xfrm>
              <a:off x="15442" y="1313988"/>
              <a:ext cx="322263" cy="3911580"/>
              <a:chOff x="2471939" y="343251"/>
              <a:chExt cx="322263" cy="3911580"/>
            </a:xfrm>
          </p:grpSpPr>
          <p:sp>
            <p:nvSpPr>
              <p:cNvPr id="174" name="TextBox 10"/>
              <p:cNvSpPr txBox="1">
                <a:spLocks noChangeArrowheads="1"/>
              </p:cNvSpPr>
              <p:nvPr/>
            </p:nvSpPr>
            <p:spPr bwMode="auto">
              <a:xfrm>
                <a:off x="2471939" y="342794"/>
                <a:ext cx="322308" cy="954092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algn="ctr" defTabSz="914400" eaLnBrk="0" hangingPunct="0">
                  <a:defRPr/>
                </a:pPr>
                <a:r>
                  <a:rPr lang="zh-CN" altLang="en-US" sz="1400" kern="0" dirty="0" smtClean="0">
                    <a:solidFill>
                      <a:prstClr val="black"/>
                    </a:solidFill>
                    <a:latin typeface="微软雅黑" pitchFamily="34" charset="-122"/>
                    <a:ea typeface="微软雅黑" pitchFamily="34" charset="-122"/>
                  </a:rPr>
                  <a:t>协同创新</a:t>
                </a:r>
                <a:endParaRPr lang="en-US" altLang="zh-CN" sz="1400" kern="0" dirty="0" smtClean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75" name="TextBox 11"/>
              <p:cNvSpPr txBox="1">
                <a:spLocks noChangeArrowheads="1"/>
              </p:cNvSpPr>
              <p:nvPr/>
            </p:nvSpPr>
            <p:spPr bwMode="auto">
              <a:xfrm>
                <a:off x="2471939" y="3300322"/>
                <a:ext cx="322308" cy="954093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>
                <a:spAutoFit/>
              </a:bodyPr>
              <a:lstStyle>
                <a:lvl1pPr>
                  <a:defRPr sz="32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1pPr>
                <a:lvl2pPr>
                  <a:defRPr sz="28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3pPr>
                <a:lvl4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4pPr>
                <a:lvl5pPr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5pPr>
                <a:lvl6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6pPr>
                <a:lvl7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7pPr>
                <a:lvl8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8pPr>
                <a:lvl9pPr eaLnBrk="0" fontAlgn="base" hangingPunct="0"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charset="0"/>
                    <a:ea typeface="宋体" charset="0"/>
                    <a:cs typeface="宋体" charset="0"/>
                  </a:defRPr>
                </a:lvl9pPr>
              </a:lstStyle>
              <a:p>
                <a:pPr algn="ctr" defTabSz="914400" eaLnBrk="0" hangingPunct="0">
                  <a:defRPr/>
                </a:pPr>
                <a:r>
                  <a:rPr lang="zh-CN" altLang="en-US" sz="1400" kern="0" dirty="0">
                    <a:solidFill>
                      <a:prstClr val="black"/>
                    </a:solidFill>
                    <a:latin typeface="微软雅黑" pitchFamily="34" charset="-122"/>
                    <a:ea typeface="微软雅黑" pitchFamily="34" charset="-122"/>
                  </a:rPr>
                  <a:t>基础</a:t>
                </a:r>
                <a:r>
                  <a:rPr lang="zh-CN" altLang="en-US" sz="1400" kern="0" dirty="0" smtClean="0">
                    <a:solidFill>
                      <a:prstClr val="black"/>
                    </a:solidFill>
                    <a:latin typeface="微软雅黑" pitchFamily="34" charset="-122"/>
                    <a:ea typeface="微软雅黑" pitchFamily="34" charset="-122"/>
                  </a:rPr>
                  <a:t>训练</a:t>
                </a:r>
                <a:endParaRPr lang="en-US" altLang="zh-CN" sz="1400" kern="0" dirty="0" smtClean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120905" name="Straight Arrow Connector 175"/>
              <p:cNvCxnSpPr>
                <a:cxnSpLocks noChangeShapeType="1"/>
                <a:stCxn id="175" idx="0"/>
                <a:endCxn id="174" idx="2"/>
              </p:cNvCxnSpPr>
              <p:nvPr/>
            </p:nvCxnSpPr>
            <p:spPr bwMode="auto">
              <a:xfrm flipV="1">
                <a:off x="2633071" y="1297358"/>
                <a:ext cx="0" cy="2003366"/>
              </a:xfrm>
              <a:prstGeom prst="straightConnector1">
                <a:avLst/>
              </a:prstGeom>
              <a:noFill/>
              <a:ln w="19050" algn="ctr">
                <a:solidFill>
                  <a:srgbClr val="4F81BD"/>
                </a:solidFill>
                <a:round/>
                <a:headEnd/>
                <a:tailEnd type="triangle" w="med" len="med"/>
              </a:ln>
            </p:spPr>
          </p:cxnSp>
        </p:grpSp>
      </p:grpSp>
      <p:sp>
        <p:nvSpPr>
          <p:cNvPr id="119876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3BD77AC-796E-494A-9DF2-BE3BC126D822}" type="slidenum">
              <a:rPr lang="en-US" altLang="zh-CN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n-US" altLang="zh-CN" smtClean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175711897"/>
              </p:ext>
            </p:extLst>
          </p:nvPr>
        </p:nvGraphicFramePr>
        <p:xfrm>
          <a:off x="5327318" y="4180681"/>
          <a:ext cx="3269389" cy="2285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</p:spTree>
    <p:extLst>
      <p:ext uri="{BB962C8B-B14F-4D97-AF65-F5344CB8AC3E}">
        <p14:creationId xmlns:p14="http://schemas.microsoft.com/office/powerpoint/2010/main" val="2370648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100" b="1" u="sng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总体空间环境设计</a:t>
            </a:r>
            <a:endParaRPr lang="en-US" altLang="zh-CN" sz="2100" b="1" u="sng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开放空间服务体验设计</a:t>
            </a:r>
            <a:endParaRPr lang="en-US" altLang="zh-CN" sz="17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整体制造空间的环境设计</a:t>
            </a:r>
            <a:endParaRPr lang="en-US" altLang="zh-CN" sz="17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100" b="1" u="sng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创客空间模块设计</a:t>
            </a:r>
            <a:endParaRPr lang="en-US" altLang="zh-CN" sz="2100" b="1" u="sng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创客空间的布局、环境与家具模块设计</a:t>
            </a:r>
            <a:endParaRPr lang="en-US" altLang="zh-CN" sz="17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空间物联网模块</a:t>
            </a:r>
            <a:endParaRPr lang="en-US" altLang="zh-CN" sz="17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100" b="1" u="sng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展示系统设计</a:t>
            </a:r>
            <a:endParaRPr lang="en-US" altLang="zh-CN" sz="2100" b="1" u="sng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为创客实践与交流活动提供支持的交互展示与陈列设计</a:t>
            </a:r>
            <a:endParaRPr lang="en-US" altLang="zh-CN" sz="17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交互信息查询系统与装置</a:t>
            </a:r>
            <a:endParaRPr lang="en-US" altLang="zh-CN" sz="17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33337" indent="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2000" b="1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   </a:t>
            </a:r>
            <a:r>
              <a:rPr lang="zh-CN" altLang="en-US" sz="2000" b="1" u="sng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拓展空间与设施设计</a:t>
            </a:r>
            <a:endParaRPr lang="en-US" altLang="zh-CN" sz="2000" b="1" u="sng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可移动与组合的空间模块</a:t>
            </a:r>
          </a:p>
          <a:p>
            <a:pPr lvl="1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分布式创客小组活动模块</a:t>
            </a:r>
            <a:endParaRPr lang="en-US" altLang="zh-CN" sz="17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</p:txBody>
      </p:sp>
      <p:sp>
        <p:nvSpPr>
          <p:cNvPr id="121858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9A5111E-1DD1-4677-9B10-4E839612EA89}" type="slidenum">
              <a:rPr lang="en-US" altLang="zh-CN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en-US" altLang="zh-CN" smtClean="0"/>
          </a:p>
        </p:txBody>
      </p:sp>
      <p:sp>
        <p:nvSpPr>
          <p:cNvPr id="122883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defPPr>
              <a:defRPr lang="en-US"/>
            </a:defPPr>
            <a:lvl1pPr defTabSz="914400" eaLnBrk="0" hangingPunct="0">
              <a:defRPr sz="2800" kern="0">
                <a:solidFill>
                  <a:srgbClr val="CC339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2pPr>
            <a:lvl3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3pPr>
            <a:lvl4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4pPr>
            <a:lvl5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r>
              <a:rPr lang="zh-CN" altLang="en-US" dirty="0"/>
              <a:t>空间</a:t>
            </a:r>
            <a:r>
              <a:rPr lang="en-US" altLang="en-US" dirty="0" err="1"/>
              <a:t>环境</a:t>
            </a:r>
            <a:r>
              <a:rPr lang="en-US" altLang="en-US" dirty="0" err="1"/>
              <a:t>与展示系统</a:t>
            </a:r>
            <a:r>
              <a:rPr lang="zh-CN" altLang="en-US" dirty="0"/>
              <a:t>设计与研发</a:t>
            </a:r>
          </a:p>
        </p:txBody>
      </p:sp>
      <p:pic>
        <p:nvPicPr>
          <p:cNvPr id="122884" name="Picture 5" descr="3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30838" y="1662113"/>
            <a:ext cx="332105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2885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430838" y="3255963"/>
            <a:ext cx="3321050" cy="2471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4443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100" b="1" u="sng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空间品牌形象设计</a:t>
            </a:r>
            <a:endParaRPr lang="en-US" altLang="zh-CN" sz="2100" b="1" u="sng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endParaRPr lang="en-US" altLang="zh-CN" sz="2100" b="1" u="sng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100" b="1" u="sng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大楼外立面形象设计</a:t>
            </a:r>
            <a:endParaRPr lang="en-US" altLang="zh-CN" sz="21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李兆基科技大楼北、西立面外墙动态展现最新项目等内容</a:t>
            </a:r>
            <a:endParaRPr lang="en-US" altLang="zh-CN" sz="17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100" b="1" u="sng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空间导航系统设计</a:t>
            </a:r>
            <a:endParaRPr lang="en-US" altLang="zh-CN" sz="21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为初访者提供信息指示系统</a:t>
            </a:r>
            <a:endParaRPr lang="zh-CN" altLang="en-US" sz="14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为空间使用者提供一套完善的导航系统界面</a:t>
            </a:r>
            <a:endParaRPr lang="en-US" altLang="zh-CN" sz="17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100" b="1" u="sng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中心网站设计与制作</a:t>
            </a:r>
            <a:endParaRPr lang="en-US" altLang="zh-CN" sz="21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中心网站设计与前端制作</a:t>
            </a:r>
            <a:endParaRPr lang="en-US" altLang="zh-CN" sz="17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</p:txBody>
      </p:sp>
      <p:sp>
        <p:nvSpPr>
          <p:cNvPr id="121858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27A8B2A-E982-4525-A312-667DBB212DFB}" type="slidenum">
              <a:rPr lang="en-US" altLang="zh-CN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lang="en-US" altLang="zh-CN" smtClean="0"/>
          </a:p>
        </p:txBody>
      </p:sp>
      <p:sp>
        <p:nvSpPr>
          <p:cNvPr id="124931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0" hangingPunct="0"/>
            <a:r>
              <a:rPr lang="zh-CN" altLang="en-US" sz="2800" dirty="0" smtClean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空间</a:t>
            </a:r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形象系统设计</a:t>
            </a:r>
          </a:p>
        </p:txBody>
      </p:sp>
      <p:pic>
        <p:nvPicPr>
          <p:cNvPr id="48" name="Picture 2" descr="1-030"/>
          <p:cNvPicPr>
            <a:picLocks noChangeAspect="1" noChangeArrowheads="1"/>
          </p:cNvPicPr>
          <p:nvPr/>
        </p:nvPicPr>
        <p:blipFill rotWithShape="1">
          <a:blip r:embed="rId3">
            <a:extLst/>
          </a:blip>
          <a:srcRect l="28581" t="32420" r="12474" b="18061"/>
          <a:stretch/>
        </p:blipFill>
        <p:spPr bwMode="auto">
          <a:xfrm>
            <a:off x="4863803" y="1921164"/>
            <a:ext cx="4026494" cy="2391546"/>
          </a:xfrm>
          <a:prstGeom prst="rect">
            <a:avLst/>
          </a:prstGeom>
          <a:ln>
            <a:noFill/>
          </a:ln>
          <a:effectLst>
            <a:softEdge rad="112500"/>
          </a:effectLst>
          <a:extLst/>
        </p:spPr>
      </p:pic>
    </p:spTree>
    <p:extLst>
      <p:ext uri="{BB962C8B-B14F-4D97-AF65-F5344CB8AC3E}">
        <p14:creationId xmlns:p14="http://schemas.microsoft.com/office/powerpoint/2010/main" val="172565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45" name="Picture 9" descr="shouyea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64388" y="333375"/>
            <a:ext cx="136683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8546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8B8E1943-E93A-4C62-98CD-8B678FC6742A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 altLang="zh-CN" smtClean="0">
              <a:ea typeface="宋体" charset="-122"/>
            </a:endParaRPr>
          </a:p>
        </p:txBody>
      </p:sp>
      <p:sp>
        <p:nvSpPr>
          <p:cNvPr id="108547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0" hangingPunct="0"/>
            <a:r>
              <a:rPr lang="zh-CN" altLang="en-US" sz="2800" dirty="0" smtClean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创新</a:t>
            </a:r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教学体系的实现途径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55540878"/>
              </p:ext>
            </p:extLst>
          </p:nvPr>
        </p:nvGraphicFramePr>
        <p:xfrm>
          <a:off x="947319" y="1058780"/>
          <a:ext cx="6993524" cy="5305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内容占位符 2"/>
          <p:cNvSpPr>
            <a:spLocks noGrp="1"/>
          </p:cNvSpPr>
          <p:nvPr>
            <p:ph idx="4294967295"/>
          </p:nvPr>
        </p:nvSpPr>
        <p:spPr>
          <a:xfrm>
            <a:off x="428625" y="974725"/>
            <a:ext cx="8524875" cy="1230313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创新创业辅修项目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zh-CN" altLang="en-US" sz="16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为期一年半（</a:t>
            </a:r>
            <a:r>
              <a:rPr lang="en-US" altLang="zh-CN" sz="16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20</a:t>
            </a:r>
            <a:r>
              <a:rPr lang="zh-CN" altLang="en-US" sz="16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学分），获得工程创新辅修学位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辅修项目课程系列</a:t>
            </a:r>
          </a:p>
        </p:txBody>
      </p:sp>
      <p:sp>
        <p:nvSpPr>
          <p:cNvPr id="110594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defTabSz="914400" eaLnBrk="0" hangingPunct="0"/>
            <a:r>
              <a:rPr lang="zh-CN" altLang="en-US" sz="2800" dirty="0" smtClean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建议</a:t>
            </a:r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面向全校学生设立辅修专业</a:t>
            </a:r>
          </a:p>
        </p:txBody>
      </p:sp>
      <p:graphicFrame>
        <p:nvGraphicFramePr>
          <p:cNvPr id="110637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3150539"/>
              </p:ext>
            </p:extLst>
          </p:nvPr>
        </p:nvGraphicFramePr>
        <p:xfrm>
          <a:off x="1476406" y="2255521"/>
          <a:ext cx="6164263" cy="4156140"/>
        </p:xfrm>
        <a:graphic>
          <a:graphicData uri="http://schemas.openxmlformats.org/drawingml/2006/table">
            <a:tbl>
              <a:tblPr/>
              <a:tblGrid>
                <a:gridCol w="1630363"/>
                <a:gridCol w="1009650"/>
                <a:gridCol w="1862137"/>
                <a:gridCol w="1662113"/>
              </a:tblGrid>
              <a:tr h="371475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Heiti SC Light"/>
                          <a:ea typeface="微软雅黑" pitchFamily="34" charset="-122"/>
                          <a:cs typeface="Heiti SC Light"/>
                        </a:rPr>
                        <a:t>短暂而密集的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7030A0"/>
                        </a:solidFill>
                        <a:effectLst/>
                        <a:latin typeface="Heiti SC Light"/>
                        <a:ea typeface="微软雅黑" pitchFamily="34" charset="-122"/>
                        <a:cs typeface="Heiti SC Light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Heiti SC Light"/>
                          <a:ea typeface="微软雅黑" pitchFamily="34" charset="-122"/>
                          <a:cs typeface="Heiti SC Light"/>
                        </a:rPr>
                        <a:t>跨学科导引课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7030A0"/>
                        </a:solidFill>
                        <a:effectLst/>
                        <a:latin typeface="Heiti SC Light"/>
                        <a:ea typeface="微软雅黑" pitchFamily="34" charset="-122"/>
                        <a:cs typeface="Heiti SC Light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E0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实践能力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</a:t>
                      </a:r>
                      <a:r>
                        <a:rPr kumimoji="0" lang="zh-CN" altLang="en-US" sz="1200" b="1" i="0" u="sng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工程训练系列课程</a:t>
                      </a:r>
                      <a:endParaRPr kumimoji="0" lang="en-US" altLang="zh-CN" sz="1200" b="1" i="0" u="sng" strike="noStrike" cap="none" normalizeH="0" baseline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设计与科技创业实验室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——2500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</a:t>
                      </a: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  <a:endParaRPr kumimoji="0" lang="en-US" altLang="zh-CN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——60-120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</a:t>
                      </a: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  <a:endParaRPr kumimoji="0" lang="en-US" altLang="zh-CN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</a:tr>
              <a:tr h="37147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基本素养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  <a:r>
                        <a:rPr kumimoji="0" lang="zh-CN" altLang="en-US" sz="1200" b="1" i="0" u="sng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极限学习导引课</a:t>
                      </a:r>
                      <a:endParaRPr kumimoji="0" lang="en-US" altLang="zh-CN" sz="1200" b="1" i="0" u="sng" strike="noStrike" cap="none" normalizeH="0" baseline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…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——500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</a:t>
                      </a: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  <a:endParaRPr kumimoji="0" lang="en-US" altLang="zh-CN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</a:tr>
              <a:tr h="371475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Heiti SC Light"/>
                          <a:ea typeface="微软雅黑" pitchFamily="34" charset="-122"/>
                          <a:cs typeface="Heiti SC Light"/>
                        </a:rPr>
                        <a:t>挖掘具体知识内容的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7030A0"/>
                        </a:solidFill>
                        <a:effectLst/>
                        <a:latin typeface="Heiti SC Light"/>
                        <a:ea typeface="微软雅黑" pitchFamily="34" charset="-122"/>
                        <a:cs typeface="Heiti SC Light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Heiti SC Light"/>
                          <a:ea typeface="微软雅黑" pitchFamily="34" charset="-122"/>
                          <a:cs typeface="Heiti SC Light"/>
                        </a:rPr>
                        <a:t>方法工具课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7030A0"/>
                        </a:solidFill>
                        <a:effectLst/>
                        <a:latin typeface="Heiti SC Light"/>
                        <a:ea typeface="微软雅黑" pitchFamily="34" charset="-122"/>
                        <a:cs typeface="Heiti SC Light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E0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设计方法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设计思维</a:t>
                      </a: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  <a:r>
                        <a:rPr kumimoji="0" lang="zh-CN" altLang="en-US" sz="1200" b="1" i="0" u="sng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新产品开发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——100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</a:t>
                      </a: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</a:tr>
              <a:tr h="37147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创客技术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创意电子制作</a:t>
                      </a:r>
                      <a:endParaRPr kumimoji="0" lang="en-US" altLang="zh-CN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手机应用开发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…</a:t>
                      </a:r>
                      <a:endParaRPr kumimoji="0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——50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规划中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A6A6A6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规划中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</a:tr>
              <a:tr h="371475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Heiti SC Light"/>
                          <a:ea typeface="微软雅黑" pitchFamily="34" charset="-122"/>
                          <a:cs typeface="Heiti SC Light"/>
                        </a:rPr>
                        <a:t>指导个人生涯发展的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7030A0"/>
                        </a:solidFill>
                        <a:effectLst/>
                        <a:latin typeface="Heiti SC Light"/>
                        <a:ea typeface="微软雅黑" pitchFamily="34" charset="-122"/>
                        <a:cs typeface="Heiti SC Light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Heiti SC Light"/>
                          <a:ea typeface="微软雅黑" pitchFamily="34" charset="-122"/>
                          <a:cs typeface="Heiti SC Light"/>
                        </a:rPr>
                        <a:t>战略规划课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7030A0"/>
                        </a:solidFill>
                        <a:effectLst/>
                        <a:latin typeface="Heiti SC Light"/>
                        <a:ea typeface="微软雅黑" pitchFamily="34" charset="-122"/>
                        <a:cs typeface="Heiti SC Light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E0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产业前沿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</a:t>
                      </a:r>
                      <a:r>
                        <a:rPr kumimoji="0" lang="zh-CN" altLang="en-US" sz="1200" b="0" i="0" u="sng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产业前沿导读系列讲座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规划中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</a:tr>
              <a:tr h="37147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产品战略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</a:t>
                      </a:r>
                      <a:r>
                        <a:rPr kumimoji="0" lang="zh-CN" altLang="en-US" sz="1200" b="1" i="0" u="sng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全球制造战略</a:t>
                      </a:r>
                      <a:endParaRPr kumimoji="0" lang="en-US" altLang="zh-CN" sz="1200" b="1" i="0" u="sng" strike="noStrike" cap="none" normalizeH="0" baseline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zh-CN" altLang="en-US" sz="1200" b="1" i="0" u="sng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实验室科研探究</a:t>
                      </a:r>
                      <a:endParaRPr kumimoji="0" lang="en-US" altLang="zh-CN" sz="1200" b="1" i="0" u="sng" strike="noStrike" cap="none" normalizeH="0" baseline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…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——50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</a:t>
                      </a: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  <a:endParaRPr kumimoji="0" lang="en-US" altLang="zh-CN" sz="1200" b="1" i="0" u="none" strike="noStrike" cap="none" normalizeH="0" baseline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——2500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</a:t>
                      </a:r>
                      <a:r>
                        <a:rPr kumimoji="0" lang="en-US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Heiti SC Light"/>
                          <a:ea typeface="微软雅黑" pitchFamily="34" charset="-122"/>
                          <a:cs typeface="Heiti SC Light"/>
                        </a:rPr>
                        <a:t>以产品为主轴的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7030A0"/>
                        </a:solidFill>
                        <a:effectLst/>
                        <a:latin typeface="Heiti SC Light"/>
                        <a:ea typeface="微软雅黑" pitchFamily="34" charset="-122"/>
                        <a:cs typeface="Heiti SC Light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Heiti SC Light"/>
                          <a:ea typeface="微软雅黑" pitchFamily="34" charset="-122"/>
                          <a:cs typeface="Heiti SC Light"/>
                        </a:rPr>
                        <a:t>系统设计开发课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E0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系统整合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</a:t>
                      </a:r>
                      <a:r>
                        <a:rPr kumimoji="0" lang="zh-CN" altLang="en-US" sz="1200" b="1" i="0" u="sng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创业认识与实践</a:t>
                      </a:r>
                      <a:endParaRPr kumimoji="0" lang="en-US" altLang="zh-CN" sz="1200" b="1" i="0" u="sng" strike="noStrike" cap="none" normalizeH="0" baseline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创业计划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创业领导力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——100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</a:t>
                      </a: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规划中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A6A6A6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——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6A6A6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规划中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B7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F2F4"/>
                    </a:solidFill>
                  </a:tcPr>
                </a:tc>
              </a:tr>
            </a:tbl>
          </a:graphicData>
        </a:graphic>
      </p:graphicFrame>
      <p:sp>
        <p:nvSpPr>
          <p:cNvPr id="110631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FB82351D-2620-4857-823F-EC60108CFB9C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US" altLang="zh-CN" smtClean="0">
              <a:ea typeface="宋体" charset="-122"/>
            </a:endParaRPr>
          </a:p>
        </p:txBody>
      </p:sp>
      <p:sp>
        <p:nvSpPr>
          <p:cNvPr id="110632" name="TextBox 10"/>
          <p:cNvSpPr txBox="1">
            <a:spLocks noChangeArrowheads="1"/>
          </p:cNvSpPr>
          <p:nvPr/>
        </p:nvSpPr>
        <p:spPr bwMode="auto">
          <a:xfrm>
            <a:off x="3605661" y="1966596"/>
            <a:ext cx="492873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* </a:t>
            </a:r>
            <a:r>
              <a:rPr lang="zh-CN" altLang="en-US" sz="1200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加粗字体</a:t>
            </a:r>
            <a:r>
              <a:rPr lang="zh-CN" altLang="en-US" sz="12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：现有课程；普通字体：规划</a:t>
            </a:r>
            <a:r>
              <a:rPr lang="zh-CN" altLang="en-US" sz="12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课程</a:t>
            </a:r>
            <a:r>
              <a:rPr lang="zh-CN" altLang="en-US" sz="12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；下划线：必修核心课程</a:t>
            </a:r>
            <a:endParaRPr lang="zh-CN" altLang="en-US" sz="12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450795" y="2239203"/>
            <a:ext cx="1083605" cy="4228273"/>
            <a:chOff x="7810363" y="2344295"/>
            <a:chExt cx="1083605" cy="4228273"/>
          </a:xfrm>
        </p:grpSpPr>
        <p:sp>
          <p:nvSpPr>
            <p:cNvPr id="2" name="Rectangle 1"/>
            <p:cNvSpPr/>
            <p:nvPr/>
          </p:nvSpPr>
          <p:spPr bwMode="auto">
            <a:xfrm>
              <a:off x="8174831" y="2344295"/>
              <a:ext cx="431482" cy="1597635"/>
            </a:xfrm>
            <a:prstGeom prst="rect">
              <a:avLst/>
            </a:prstGeom>
            <a:solidFill>
              <a:srgbClr val="C8E7A7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wordArtVertRtl" wrap="none" anchor="ctr"/>
            <a:lstStyle/>
            <a:p>
              <a:pPr algn="ctr" defTabSz="914400" eaLnBrk="0" hangingPunct="0">
                <a:defRPr/>
              </a:pPr>
              <a:r>
                <a:rPr lang="zh-CN" altLang="en-US" sz="1200" spc="-300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创新思维课程</a:t>
              </a:r>
              <a:endParaRPr lang="zh-CN" altLang="en-US" sz="1200" spc="-300" dirty="0">
                <a:ea typeface="宋体" pitchFamily="2" charset="-122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8174831" y="3941930"/>
              <a:ext cx="431482" cy="2630638"/>
            </a:xfrm>
            <a:prstGeom prst="rect">
              <a:avLst/>
            </a:prstGeom>
            <a:solidFill>
              <a:srgbClr val="FFDF7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wordArtVertRtl" wrap="none" anchor="ctr"/>
            <a:lstStyle/>
            <a:p>
              <a:pPr algn="ctr" defTabSz="914400" eaLnBrk="0" hangingPunct="0">
                <a:defRPr/>
              </a:pPr>
              <a:r>
                <a:rPr lang="zh-CN" altLang="en-US" sz="1200" spc="600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项目实践</a:t>
              </a:r>
              <a:endParaRPr lang="zh-CN" altLang="en-US" sz="1200" spc="600" dirty="0">
                <a:ea typeface="宋体" pitchFamily="2" charset="-122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8606313" y="2344296"/>
              <a:ext cx="287655" cy="422827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wordArtVertRtl" wrap="none" anchor="ctr"/>
            <a:lstStyle/>
            <a:p>
              <a:pPr algn="ctr" defTabSz="914400" eaLnBrk="0" hangingPunct="0">
                <a:defRPr/>
              </a:pPr>
              <a:r>
                <a:rPr lang="zh-CN" altLang="en-US" sz="1000" spc="600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三学期</a:t>
              </a:r>
              <a:endParaRPr lang="zh-CN" altLang="en-US" sz="1000" spc="600" dirty="0">
                <a:ea typeface="宋体" pitchFamily="2" charset="-122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7810363" y="3940634"/>
              <a:ext cx="360000" cy="75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wordArtVertRtl" wrap="none" anchor="b"/>
            <a:lstStyle/>
            <a:p>
              <a:pPr algn="ctr" defTabSz="914400" eaLnBrk="0" hangingPunct="0">
                <a:lnSpc>
                  <a:spcPts val="0"/>
                </a:lnSpc>
                <a:defRPr/>
              </a:pPr>
              <a:r>
                <a:rPr lang="zh-CN" altLang="en-US" sz="1200" spc="-300" dirty="0" smtClean="0">
                  <a:ea typeface="宋体" pitchFamily="2" charset="-122"/>
                </a:rPr>
                <a:t>知识</a:t>
              </a:r>
              <a:endParaRPr lang="zh-CN" altLang="en-US" sz="1200" spc="-300" dirty="0">
                <a:ea typeface="宋体" pitchFamily="2" charset="-122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810363" y="5823284"/>
              <a:ext cx="360000" cy="749284"/>
            </a:xfrm>
            <a:prstGeom prst="rect">
              <a:avLst/>
            </a:prstGeom>
            <a:solidFill>
              <a:srgbClr val="FF8F8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wordArtVertRtl" wrap="none" anchor="b"/>
            <a:lstStyle/>
            <a:p>
              <a:pPr algn="ctr" defTabSz="914400" eaLnBrk="0" hangingPunct="0">
                <a:lnSpc>
                  <a:spcPts val="0"/>
                </a:lnSpc>
                <a:defRPr/>
              </a:pPr>
              <a:r>
                <a:rPr lang="zh-CN" altLang="en-US" sz="1200" spc="-300" dirty="0">
                  <a:ea typeface="宋体" pitchFamily="2" charset="-122"/>
                </a:rPr>
                <a:t>能力</a:t>
              </a:r>
              <a:endParaRPr lang="zh-CN" altLang="en-US" sz="1200" spc="-300" dirty="0">
                <a:ea typeface="宋体" pitchFamily="2" charset="-122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7810363" y="2344296"/>
              <a:ext cx="360000" cy="540000"/>
            </a:xfrm>
            <a:prstGeom prst="rect">
              <a:avLst/>
            </a:prstGeom>
            <a:solidFill>
              <a:srgbClr val="FF8F8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wordArtVertRtl" wrap="none" anchor="b"/>
            <a:lstStyle/>
            <a:p>
              <a:pPr algn="ctr" defTabSz="914400" eaLnBrk="0" hangingPunct="0">
                <a:lnSpc>
                  <a:spcPts val="0"/>
                </a:lnSpc>
                <a:defRPr/>
              </a:pPr>
              <a:r>
                <a:rPr lang="zh-CN" altLang="en-US" sz="1200" spc="-300" dirty="0">
                  <a:ea typeface="宋体" pitchFamily="2" charset="-122"/>
                </a:rPr>
                <a:t>能力</a:t>
              </a:r>
              <a:endParaRPr lang="zh-CN" altLang="en-US" sz="1200" spc="-300" dirty="0">
                <a:ea typeface="宋体" pitchFamily="2" charset="-122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810363" y="3401930"/>
              <a:ext cx="360000" cy="540000"/>
            </a:xfrm>
            <a:prstGeom prst="rect">
              <a:avLst/>
            </a:prstGeom>
            <a:solidFill>
              <a:srgbClr val="FF8F8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wordArtVertRtl" wrap="none" anchor="b"/>
            <a:lstStyle/>
            <a:p>
              <a:pPr algn="ctr" defTabSz="914400" eaLnBrk="0" hangingPunct="0">
                <a:lnSpc>
                  <a:spcPts val="0"/>
                </a:lnSpc>
                <a:defRPr/>
              </a:pPr>
              <a:r>
                <a:rPr lang="zh-CN" altLang="en-US" sz="1200" spc="-300" dirty="0">
                  <a:ea typeface="宋体" pitchFamily="2" charset="-122"/>
                </a:rPr>
                <a:t>能力</a:t>
              </a:r>
              <a:endParaRPr lang="zh-CN" altLang="en-US" sz="1200" spc="-300" dirty="0">
                <a:ea typeface="宋体" pitchFamily="2" charset="-122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810363" y="2872068"/>
              <a:ext cx="360000" cy="540000"/>
            </a:xfrm>
            <a:prstGeom prst="rect">
              <a:avLst/>
            </a:prstGeom>
            <a:solidFill>
              <a:srgbClr val="FF696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wordArtVertRtl" wrap="none" anchor="b"/>
            <a:lstStyle/>
            <a:p>
              <a:pPr algn="ctr" defTabSz="914400" eaLnBrk="0" hangingPunct="0">
                <a:lnSpc>
                  <a:spcPts val="0"/>
                </a:lnSpc>
                <a:defRPr/>
              </a:pPr>
              <a:r>
                <a:rPr lang="zh-CN" altLang="en-US" sz="1200" spc="-300" dirty="0">
                  <a:ea typeface="宋体" pitchFamily="2" charset="-122"/>
                </a:rPr>
                <a:t>素质</a:t>
              </a:r>
              <a:endParaRPr lang="zh-CN" altLang="en-US" sz="1200" spc="-300" dirty="0">
                <a:ea typeface="宋体" pitchFamily="2" charset="-122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810363" y="4696634"/>
              <a:ext cx="360000" cy="1126650"/>
            </a:xfrm>
            <a:prstGeom prst="rect">
              <a:avLst/>
            </a:prstGeom>
            <a:solidFill>
              <a:srgbClr val="FF696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wordArtVertRtl" wrap="none" anchor="b"/>
            <a:lstStyle/>
            <a:p>
              <a:pPr algn="ctr" defTabSz="914400" eaLnBrk="0" hangingPunct="0">
                <a:lnSpc>
                  <a:spcPts val="0"/>
                </a:lnSpc>
                <a:defRPr/>
              </a:pPr>
              <a:r>
                <a:rPr lang="zh-CN" altLang="en-US" sz="1200" spc="-300" dirty="0">
                  <a:ea typeface="宋体" pitchFamily="2" charset="-122"/>
                </a:rPr>
                <a:t>素质</a:t>
              </a:r>
              <a:endParaRPr lang="zh-CN" altLang="en-US" sz="1200" spc="-300" dirty="0">
                <a:ea typeface="宋体" pitchFamily="2" charset="-122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>
                <a:latin typeface="微软雅黑" pitchFamily="34" charset="-122"/>
                <a:ea typeface="微软雅黑" pitchFamily="34" charset="-122"/>
              </a:rPr>
              <a:t>项目背景与动机</a:t>
            </a:r>
          </a:p>
        </p:txBody>
      </p:sp>
      <p:sp>
        <p:nvSpPr>
          <p:cNvPr id="90114" name="Content Placeholder 4"/>
          <p:cNvSpPr>
            <a:spLocks noGrp="1"/>
          </p:cNvSpPr>
          <p:nvPr>
            <p:ph sz="half" idx="1"/>
          </p:nvPr>
        </p:nvSpPr>
        <p:spPr>
          <a:xfrm>
            <a:off x="574675" y="1379538"/>
            <a:ext cx="7970838" cy="5073650"/>
          </a:xfrm>
        </p:spPr>
        <p:txBody>
          <a:bodyPr/>
          <a:lstStyle/>
          <a:p>
            <a:r>
              <a:rPr lang="zh-CN" altLang="en-US" sz="2400" smtClean="0"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 sz="2400" smtClean="0">
                <a:latin typeface="微软雅黑" pitchFamily="34" charset="-122"/>
                <a:ea typeface="微软雅黑" pitchFamily="34" charset="-122"/>
              </a:rPr>
              <a:t>24</a:t>
            </a:r>
            <a:r>
              <a:rPr lang="zh-CN" altLang="en-US" sz="2400" smtClean="0">
                <a:latin typeface="微软雅黑" pitchFamily="34" charset="-122"/>
                <a:ea typeface="微软雅黑" pitchFamily="34" charset="-122"/>
              </a:rPr>
              <a:t>次教育工作讨论会主题</a:t>
            </a:r>
            <a:r>
              <a:rPr lang="zh-CN" altLang="en-US" sz="240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：创新教育模式，激发学术志趣，提高培养质量 </a:t>
            </a:r>
            <a:endParaRPr lang="en-US" altLang="zh-CN" sz="240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00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400" smtClean="0">
                <a:latin typeface="微软雅黑" pitchFamily="34" charset="-122"/>
                <a:ea typeface="微软雅黑" pitchFamily="34" charset="-122"/>
              </a:rPr>
              <a:t>2015</a:t>
            </a:r>
            <a:r>
              <a:rPr lang="zh-CN" altLang="en-US" sz="2400" smtClean="0">
                <a:latin typeface="微软雅黑" pitchFamily="34" charset="-122"/>
                <a:ea typeface="微软雅黑" pitchFamily="34" charset="-122"/>
              </a:rPr>
              <a:t>年训练中心整体迁入李兆基科技大楼，探索并实践跨学科创新人才培养模式</a:t>
            </a:r>
            <a:endParaRPr lang="en-US" altLang="zh-CN" sz="2000" smtClean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2000" smtClean="0">
                <a:latin typeface="微软雅黑" pitchFamily="34" charset="-122"/>
                <a:ea typeface="微软雅黑" pitchFamily="34" charset="-122"/>
              </a:rPr>
              <a:t>在清华内部打造群体协同创新学习机制与支撑平台</a:t>
            </a:r>
            <a:endParaRPr lang="en-US" altLang="zh-CN" sz="2000" smtClean="0"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2000" smtClean="0">
                <a:latin typeface="微软雅黑" pitchFamily="34" charset="-122"/>
                <a:ea typeface="微软雅黑" pitchFamily="34" charset="-122"/>
              </a:rPr>
              <a:t>与全球创新实验室及优质社会资源交流互动</a:t>
            </a:r>
            <a:endParaRPr lang="en-US" altLang="zh-CN" sz="2000" smtClean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  <a:buNone/>
            </a:pPr>
            <a:endParaRPr lang="en-US" altLang="zh-CN" sz="2000" smtClean="0">
              <a:latin typeface="微软雅黑" pitchFamily="34" charset="-122"/>
              <a:ea typeface="微软雅黑" pitchFamily="34" charset="-122"/>
            </a:endParaRPr>
          </a:p>
          <a:p>
            <a:pPr lvl="1"/>
            <a:endParaRPr lang="en-US" altLang="zh-CN" sz="1600" smtClean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" name="Picture 4"/>
          <p:cNvPicPr>
            <a:picLocks noChangeAspect="1" noChangeArrowheads="1"/>
          </p:cNvPicPr>
          <p:nvPr/>
        </p:nvPicPr>
        <p:blipFill rotWithShape="1">
          <a:blip r:embed="rId2" cstate="print"/>
          <a:srcRect l="6769" t="5729" r="8107" b="4545"/>
          <a:stretch/>
        </p:blipFill>
        <p:spPr bwMode="auto">
          <a:xfrm>
            <a:off x="5442608" y="4032085"/>
            <a:ext cx="3234668" cy="241316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0116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DFEFF6A-DBF1-455A-A39D-094935DD87A7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Content Placeholder 2"/>
          <p:cNvSpPr>
            <a:spLocks noGrp="1"/>
          </p:cNvSpPr>
          <p:nvPr>
            <p:ph idx="4294967295"/>
          </p:nvPr>
        </p:nvSpPr>
        <p:spPr>
          <a:xfrm>
            <a:off x="457200" y="1162050"/>
            <a:ext cx="8229600" cy="5270500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100" b="1" u="sng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基础训练内容</a:t>
            </a:r>
            <a:endParaRPr lang="en-US" altLang="zh-CN" sz="2100" b="1" u="sng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工程实践经验</a:t>
            </a:r>
            <a:endParaRPr lang="en-US" altLang="zh-CN" sz="170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群体协作能力</a:t>
            </a:r>
            <a:endParaRPr lang="en-US" altLang="zh-CN" sz="170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系统设计方法</a:t>
            </a:r>
            <a:endParaRPr lang="en-US" altLang="zh-CN" sz="170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100" b="1" u="sng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学生自主内容</a:t>
            </a:r>
            <a:endParaRPr lang="en-US" altLang="zh-CN" sz="210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产品教程、技能培训等模块化内容（参考</a:t>
            </a:r>
            <a:r>
              <a:rPr lang="en-US" altLang="zh-CN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UC Berkeley DeCal </a:t>
            </a: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课程）</a:t>
            </a:r>
            <a:endParaRPr lang="en-US" altLang="zh-CN" sz="170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100" b="1" u="sng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学科创新内容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以创新实验室的形式融入教学体系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与</a:t>
            </a:r>
            <a:r>
              <a:rPr lang="en-US" altLang="zh-CN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Open FIESTA</a:t>
            </a: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项目合作开发创新课程</a:t>
            </a: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100" b="1" u="sng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校外产业内容</a:t>
            </a:r>
            <a:endParaRPr lang="en-US" altLang="zh-CN" sz="210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产业前沿动态：谷歌、苹果、特斯拉、海尔、中航工业</a:t>
            </a:r>
            <a:r>
              <a:rPr lang="en-US" altLang="zh-CN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……</a:t>
            </a: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100" b="1" u="sng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全球化内容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全球创客社区</a:t>
            </a:r>
            <a:endParaRPr lang="en-US" altLang="zh-CN" sz="170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开源硬件、开源生态（</a:t>
            </a:r>
            <a:r>
              <a:rPr lang="en-US" altLang="zh-CN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Open Source Ecology</a:t>
            </a:r>
            <a:r>
              <a:rPr lang="zh-CN" altLang="en-US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）</a:t>
            </a:r>
            <a:r>
              <a:rPr lang="en-US" altLang="zh-CN" sz="170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……</a:t>
            </a:r>
          </a:p>
        </p:txBody>
      </p:sp>
      <p:pic>
        <p:nvPicPr>
          <p:cNvPr id="111618" name="Picture 9" descr="shouyea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64388" y="333375"/>
            <a:ext cx="136683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1619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7C2CD62-4401-475A-8660-89B5CD310684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 altLang="zh-CN" smtClean="0">
              <a:ea typeface="宋体" charset="-122"/>
            </a:endParaRPr>
          </a:p>
        </p:txBody>
      </p:sp>
      <p:sp>
        <p:nvSpPr>
          <p:cNvPr id="111620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0" hangingPunct="0"/>
            <a:r>
              <a:rPr lang="zh-CN" altLang="en-US" sz="2800" dirty="0" smtClean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创新</a:t>
            </a:r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教学体系的内容来源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665" name="Group 113"/>
          <p:cNvGrpSpPr>
            <a:grpSpLocks/>
          </p:cNvGrpSpPr>
          <p:nvPr/>
        </p:nvGrpSpPr>
        <p:grpSpPr bwMode="auto">
          <a:xfrm>
            <a:off x="53975" y="1470025"/>
            <a:ext cx="2808288" cy="4859338"/>
            <a:chOff x="285750" y="269784"/>
            <a:chExt cx="3711451" cy="6419885"/>
          </a:xfrm>
        </p:grpSpPr>
        <p:sp>
          <p:nvSpPr>
            <p:cNvPr id="115" name="TextBox 23"/>
            <p:cNvSpPr txBox="1">
              <a:spLocks noChangeArrowheads="1"/>
            </p:cNvSpPr>
            <p:nvPr/>
          </p:nvSpPr>
          <p:spPr bwMode="auto">
            <a:xfrm>
              <a:off x="1672562" y="6060474"/>
              <a:ext cx="428002" cy="308305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0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B4</a:t>
              </a:r>
            </a:p>
          </p:txBody>
        </p:sp>
        <p:pic>
          <p:nvPicPr>
            <p:cNvPr id="113700" name="Picture 115"/>
            <p:cNvPicPr>
              <a:picLocks noChangeAspect="1"/>
            </p:cNvPicPr>
            <p:nvPr/>
          </p:nvPicPr>
          <p:blipFill>
            <a:blip r:embed="rId2"/>
            <a:srcRect l="20079" t="7874" r="20866" b="23886"/>
            <a:stretch>
              <a:fillRect/>
            </a:stretch>
          </p:blipFill>
          <p:spPr bwMode="auto">
            <a:xfrm>
              <a:off x="2043503" y="6074737"/>
              <a:ext cx="709537" cy="6149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13701" name="Group 116"/>
            <p:cNvGrpSpPr>
              <a:grpSpLocks/>
            </p:cNvGrpSpPr>
            <p:nvPr/>
          </p:nvGrpSpPr>
          <p:grpSpPr bwMode="auto">
            <a:xfrm>
              <a:off x="601867" y="269784"/>
              <a:ext cx="1500000" cy="4824000"/>
              <a:chOff x="2096270" y="80665"/>
              <a:chExt cx="1500000" cy="5053789"/>
            </a:xfrm>
          </p:grpSpPr>
          <p:pic>
            <p:nvPicPr>
              <p:cNvPr id="113719" name="Picture 134"/>
              <p:cNvPicPr>
                <a:picLocks noChangeAspect="1"/>
              </p:cNvPicPr>
              <p:nvPr/>
            </p:nvPicPr>
            <p:blipFill>
              <a:blip r:embed="rId3"/>
              <a:srcRect l="787" t="15749" r="787" b="21260"/>
              <a:stretch>
                <a:fillRect/>
              </a:stretch>
            </p:blipFill>
            <p:spPr bwMode="auto">
              <a:xfrm>
                <a:off x="2096270" y="80665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3720" name="Picture 135"/>
              <p:cNvPicPr>
                <a:picLocks noChangeAspect="1"/>
              </p:cNvPicPr>
              <p:nvPr/>
            </p:nvPicPr>
            <p:blipFill>
              <a:blip r:embed="rId4"/>
              <a:srcRect l="787" t="15749" r="787" b="21260"/>
              <a:stretch>
                <a:fillRect/>
              </a:stretch>
            </p:blipFill>
            <p:spPr bwMode="auto">
              <a:xfrm>
                <a:off x="2096270" y="805121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3721" name="Picture 136"/>
              <p:cNvPicPr>
                <a:picLocks noChangeAspect="1"/>
              </p:cNvPicPr>
              <p:nvPr/>
            </p:nvPicPr>
            <p:blipFill>
              <a:blip r:embed="rId5"/>
              <a:srcRect l="787" t="15749" r="787" b="21260"/>
              <a:stretch>
                <a:fillRect/>
              </a:stretch>
            </p:blipFill>
            <p:spPr bwMode="auto">
              <a:xfrm>
                <a:off x="2096270" y="1525121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3722" name="Picture 137"/>
              <p:cNvPicPr>
                <a:picLocks noChangeAspect="1"/>
              </p:cNvPicPr>
              <p:nvPr/>
            </p:nvPicPr>
            <p:blipFill>
              <a:blip r:embed="rId6"/>
              <a:srcRect l="787" t="15749" r="787" b="21260"/>
              <a:stretch>
                <a:fillRect/>
              </a:stretch>
            </p:blipFill>
            <p:spPr bwMode="auto">
              <a:xfrm>
                <a:off x="2096270" y="2248232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3723" name="Picture 138"/>
              <p:cNvPicPr>
                <a:picLocks noChangeAspect="1"/>
              </p:cNvPicPr>
              <p:nvPr/>
            </p:nvPicPr>
            <p:blipFill>
              <a:blip r:embed="rId7"/>
              <a:srcRect l="787" t="15749" r="787" b="21260"/>
              <a:stretch>
                <a:fillRect/>
              </a:stretch>
            </p:blipFill>
            <p:spPr bwMode="auto">
              <a:xfrm>
                <a:off x="2096270" y="2971343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3724" name="Picture 139"/>
              <p:cNvPicPr>
                <a:picLocks noChangeAspect="1"/>
              </p:cNvPicPr>
              <p:nvPr/>
            </p:nvPicPr>
            <p:blipFill>
              <a:blip r:embed="rId8"/>
              <a:srcRect l="787" t="15749" r="787" b="21260"/>
              <a:stretch>
                <a:fillRect/>
              </a:stretch>
            </p:blipFill>
            <p:spPr bwMode="auto">
              <a:xfrm>
                <a:off x="2096270" y="3694454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3725" name="Picture 140"/>
              <p:cNvPicPr>
                <a:picLocks noChangeAspect="1"/>
              </p:cNvPicPr>
              <p:nvPr/>
            </p:nvPicPr>
            <p:blipFill>
              <a:blip r:embed="rId9"/>
              <a:srcRect l="787" t="15749" r="787" b="21260"/>
              <a:stretch>
                <a:fillRect/>
              </a:stretch>
            </p:blipFill>
            <p:spPr bwMode="auto">
              <a:xfrm>
                <a:off x="2096270" y="4414454"/>
                <a:ext cx="1500000" cy="7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pic>
          <p:nvPicPr>
            <p:cNvPr id="113702" name="Picture 117"/>
            <p:cNvPicPr>
              <a:picLocks noChangeAspect="1"/>
            </p:cNvPicPr>
            <p:nvPr/>
          </p:nvPicPr>
          <p:blipFill>
            <a:blip r:embed="rId10"/>
            <a:srcRect l="787" t="19800" r="787" b="26775"/>
            <a:stretch>
              <a:fillRect/>
            </a:stretch>
          </p:blipFill>
          <p:spPr bwMode="auto">
            <a:xfrm>
              <a:off x="509947" y="5056031"/>
              <a:ext cx="3487254" cy="9778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113703" name="Straight Connector 118"/>
            <p:cNvCxnSpPr>
              <a:cxnSpLocks noChangeShapeType="1"/>
            </p:cNvCxnSpPr>
            <p:nvPr/>
          </p:nvCxnSpPr>
          <p:spPr bwMode="auto">
            <a:xfrm>
              <a:off x="369505" y="943308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3704" name="Straight Connector 119"/>
            <p:cNvCxnSpPr>
              <a:cxnSpLocks noChangeShapeType="1"/>
            </p:cNvCxnSpPr>
            <p:nvPr/>
          </p:nvCxnSpPr>
          <p:spPr bwMode="auto">
            <a:xfrm>
              <a:off x="369505" y="1629228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3705" name="Straight Connector 120"/>
            <p:cNvCxnSpPr>
              <a:cxnSpLocks noChangeShapeType="1"/>
            </p:cNvCxnSpPr>
            <p:nvPr/>
          </p:nvCxnSpPr>
          <p:spPr bwMode="auto">
            <a:xfrm>
              <a:off x="369505" y="2324848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3706" name="Straight Connector 121"/>
            <p:cNvCxnSpPr>
              <a:cxnSpLocks noChangeShapeType="1"/>
            </p:cNvCxnSpPr>
            <p:nvPr/>
          </p:nvCxnSpPr>
          <p:spPr bwMode="auto">
            <a:xfrm>
              <a:off x="369505" y="3012886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3707" name="Straight Connector 122"/>
            <p:cNvCxnSpPr>
              <a:cxnSpLocks noChangeShapeType="1"/>
            </p:cNvCxnSpPr>
            <p:nvPr/>
          </p:nvCxnSpPr>
          <p:spPr bwMode="auto">
            <a:xfrm>
              <a:off x="369505" y="3695279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3708" name="Straight Connector 123"/>
            <p:cNvCxnSpPr>
              <a:cxnSpLocks noChangeShapeType="1"/>
            </p:cNvCxnSpPr>
            <p:nvPr/>
          </p:nvCxnSpPr>
          <p:spPr bwMode="auto">
            <a:xfrm>
              <a:off x="369505" y="4394784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cxnSp>
          <p:nvCxnSpPr>
            <p:cNvPr id="113709" name="Straight Connector 124"/>
            <p:cNvCxnSpPr>
              <a:cxnSpLocks noChangeShapeType="1"/>
            </p:cNvCxnSpPr>
            <p:nvPr/>
          </p:nvCxnSpPr>
          <p:spPr bwMode="auto">
            <a:xfrm>
              <a:off x="369505" y="5046495"/>
              <a:ext cx="1764000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  <p:sp>
          <p:nvSpPr>
            <p:cNvPr id="126" name="TextBox 15"/>
            <p:cNvSpPr txBox="1">
              <a:spLocks noChangeArrowheads="1"/>
            </p:cNvSpPr>
            <p:nvPr/>
          </p:nvSpPr>
          <p:spPr bwMode="auto">
            <a:xfrm>
              <a:off x="285750" y="510976"/>
              <a:ext cx="413316" cy="308305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0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F6</a:t>
              </a:r>
            </a:p>
          </p:txBody>
        </p:sp>
        <p:sp>
          <p:nvSpPr>
            <p:cNvPr id="127" name="TextBox 16"/>
            <p:cNvSpPr txBox="1">
              <a:spLocks noChangeArrowheads="1"/>
            </p:cNvSpPr>
            <p:nvPr/>
          </p:nvSpPr>
          <p:spPr bwMode="auto">
            <a:xfrm>
              <a:off x="285750" y="1240842"/>
              <a:ext cx="413316" cy="31040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0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F5</a:t>
              </a:r>
            </a:p>
          </p:txBody>
        </p:sp>
        <p:sp>
          <p:nvSpPr>
            <p:cNvPr id="128" name="TextBox 17"/>
            <p:cNvSpPr txBox="1">
              <a:spLocks noChangeArrowheads="1"/>
            </p:cNvSpPr>
            <p:nvPr/>
          </p:nvSpPr>
          <p:spPr bwMode="auto">
            <a:xfrm>
              <a:off x="285750" y="2016849"/>
              <a:ext cx="413316" cy="31040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0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F4</a:t>
              </a:r>
            </a:p>
          </p:txBody>
        </p:sp>
        <p:sp>
          <p:nvSpPr>
            <p:cNvPr id="129" name="TextBox 18"/>
            <p:cNvSpPr txBox="1">
              <a:spLocks noChangeArrowheads="1"/>
            </p:cNvSpPr>
            <p:nvPr/>
          </p:nvSpPr>
          <p:spPr bwMode="auto">
            <a:xfrm>
              <a:off x="285750" y="2704769"/>
              <a:ext cx="413316" cy="308305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0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F3</a:t>
              </a:r>
            </a:p>
          </p:txBody>
        </p:sp>
        <p:sp>
          <p:nvSpPr>
            <p:cNvPr id="130" name="TextBox 19"/>
            <p:cNvSpPr txBox="1">
              <a:spLocks noChangeArrowheads="1"/>
            </p:cNvSpPr>
            <p:nvPr/>
          </p:nvSpPr>
          <p:spPr bwMode="auto">
            <a:xfrm>
              <a:off x="285750" y="3289919"/>
              <a:ext cx="413316" cy="308306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0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F2</a:t>
              </a:r>
            </a:p>
          </p:txBody>
        </p:sp>
        <p:sp>
          <p:nvSpPr>
            <p:cNvPr id="131" name="TextBox 20"/>
            <p:cNvSpPr txBox="1">
              <a:spLocks noChangeArrowheads="1"/>
            </p:cNvSpPr>
            <p:nvPr/>
          </p:nvSpPr>
          <p:spPr bwMode="auto">
            <a:xfrm>
              <a:off x="285750" y="3969449"/>
              <a:ext cx="413316" cy="31040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0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F1</a:t>
              </a:r>
            </a:p>
          </p:txBody>
        </p:sp>
        <p:sp>
          <p:nvSpPr>
            <p:cNvPr id="132" name="TextBox 21"/>
            <p:cNvSpPr txBox="1">
              <a:spLocks noChangeArrowheads="1"/>
            </p:cNvSpPr>
            <p:nvPr/>
          </p:nvSpPr>
          <p:spPr bwMode="auto">
            <a:xfrm>
              <a:off x="285750" y="4577671"/>
              <a:ext cx="428002" cy="308306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0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B1</a:t>
              </a:r>
            </a:p>
          </p:txBody>
        </p:sp>
        <p:sp>
          <p:nvSpPr>
            <p:cNvPr id="133" name="TextBox 22"/>
            <p:cNvSpPr txBox="1">
              <a:spLocks noChangeArrowheads="1"/>
            </p:cNvSpPr>
            <p:nvPr/>
          </p:nvSpPr>
          <p:spPr bwMode="auto">
            <a:xfrm>
              <a:off x="285750" y="5456447"/>
              <a:ext cx="428002" cy="308305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宋体" charset="0"/>
                  <a:cs typeface="宋体" charset="0"/>
                </a:defRPr>
              </a:lvl9pPr>
            </a:lstStyle>
            <a:p>
              <a:pPr defTabSz="914400" eaLnBrk="0" hangingPunct="0">
                <a:defRPr/>
              </a:pPr>
              <a:r>
                <a:rPr lang="en-US" altLang="zh-CN" sz="10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B2</a:t>
              </a:r>
            </a:p>
          </p:txBody>
        </p:sp>
        <p:cxnSp>
          <p:nvCxnSpPr>
            <p:cNvPr id="113718" name="Straight Connector 133"/>
            <p:cNvCxnSpPr>
              <a:cxnSpLocks noChangeShapeType="1"/>
            </p:cNvCxnSpPr>
            <p:nvPr/>
          </p:nvCxnSpPr>
          <p:spPr bwMode="auto">
            <a:xfrm>
              <a:off x="369505" y="6037253"/>
              <a:ext cx="3516695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prstDash val="dash"/>
              <a:round/>
              <a:headEnd/>
              <a:tailEnd/>
            </a:ln>
          </p:spPr>
        </p:cxnSp>
      </p:grpSp>
      <p:cxnSp>
        <p:nvCxnSpPr>
          <p:cNvPr id="113666" name="Straight Connector 68"/>
          <p:cNvCxnSpPr>
            <a:cxnSpLocks noChangeShapeType="1"/>
          </p:cNvCxnSpPr>
          <p:nvPr/>
        </p:nvCxnSpPr>
        <p:spPr bwMode="auto">
          <a:xfrm>
            <a:off x="1409700" y="1993900"/>
            <a:ext cx="2560638" cy="2921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113667" name="Straight Connector 69"/>
          <p:cNvCxnSpPr>
            <a:cxnSpLocks noChangeShapeType="1"/>
          </p:cNvCxnSpPr>
          <p:nvPr/>
        </p:nvCxnSpPr>
        <p:spPr bwMode="auto">
          <a:xfrm>
            <a:off x="1422400" y="2165350"/>
            <a:ext cx="2492375" cy="74136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13668" name="Rectangle 19"/>
          <p:cNvSpPr>
            <a:spLocks noChangeArrowheads="1"/>
          </p:cNvSpPr>
          <p:nvPr/>
        </p:nvSpPr>
        <p:spPr bwMode="auto">
          <a:xfrm>
            <a:off x="4751388" y="1433513"/>
            <a:ext cx="249396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创新实验室</a:t>
            </a:r>
            <a:r>
              <a:rPr lang="zh-CN" altLang="en-US" sz="200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发展计划</a:t>
            </a:r>
            <a:endParaRPr lang="zh-CN" altLang="en-US" sz="2000">
              <a:solidFill>
                <a:srgbClr val="000000"/>
              </a:solidFill>
              <a:latin typeface="Verdana" pitchFamily="34" charset="0"/>
              <a:ea typeface="黑体" pitchFamily="49" charset="-122"/>
              <a:cs typeface="Heiti SC Light"/>
            </a:endParaRPr>
          </a:p>
        </p:txBody>
      </p:sp>
      <p:sp>
        <p:nvSpPr>
          <p:cNvPr id="142" name="Title 1"/>
          <p:cNvSpPr txBox="1">
            <a:spLocks/>
          </p:cNvSpPr>
          <p:nvPr/>
        </p:nvSpPr>
        <p:spPr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pPr defTabSz="914400">
              <a:defRPr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创新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实验室架构详解</a:t>
            </a:r>
            <a:endParaRPr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5" name="Straight Connector 194"/>
          <p:cNvCxnSpPr>
            <a:stCxn id="188" idx="3"/>
            <a:endCxn id="113676" idx="1"/>
          </p:cNvCxnSpPr>
          <p:nvPr/>
        </p:nvCxnSpPr>
        <p:spPr bwMode="auto">
          <a:xfrm>
            <a:off x="5478463" y="5113338"/>
            <a:ext cx="28416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6" name="Straight Connector 195"/>
          <p:cNvCxnSpPr>
            <a:stCxn id="113676" idx="3"/>
            <a:endCxn id="189" idx="1"/>
          </p:cNvCxnSpPr>
          <p:nvPr/>
        </p:nvCxnSpPr>
        <p:spPr bwMode="auto">
          <a:xfrm>
            <a:off x="6638925" y="5113338"/>
            <a:ext cx="28575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7" name="Straight Connector 196"/>
          <p:cNvCxnSpPr>
            <a:stCxn id="189" idx="3"/>
            <a:endCxn id="193" idx="1"/>
          </p:cNvCxnSpPr>
          <p:nvPr/>
        </p:nvCxnSpPr>
        <p:spPr bwMode="auto">
          <a:xfrm>
            <a:off x="7800975" y="5113338"/>
            <a:ext cx="28416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13673" name="Group 202"/>
          <p:cNvGrpSpPr>
            <a:grpSpLocks/>
          </p:cNvGrpSpPr>
          <p:nvPr/>
        </p:nvGrpSpPr>
        <p:grpSpPr bwMode="auto">
          <a:xfrm>
            <a:off x="3860800" y="2209800"/>
            <a:ext cx="4373563" cy="2103438"/>
            <a:chOff x="3860577" y="2209236"/>
            <a:chExt cx="4374052" cy="2103864"/>
          </a:xfrm>
        </p:grpSpPr>
        <p:pic>
          <p:nvPicPr>
            <p:cNvPr id="113697" name="Picture 9"/>
            <p:cNvPicPr>
              <a:picLocks noChangeAspect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 bwMode="auto">
            <a:xfrm>
              <a:off x="3860577" y="2209236"/>
              <a:ext cx="4374052" cy="21038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3698" name="Rectangle 201"/>
            <p:cNvSpPr>
              <a:spLocks noChangeArrowheads="1"/>
            </p:cNvSpPr>
            <p:nvPr/>
          </p:nvSpPr>
          <p:spPr bwMode="auto">
            <a:xfrm>
              <a:off x="3860577" y="3036033"/>
              <a:ext cx="4374052" cy="1277067"/>
            </a:xfrm>
            <a:prstGeom prst="rect">
              <a:avLst/>
            </a:prstGeom>
            <a:gradFill rotWithShape="0">
              <a:gsLst>
                <a:gs pos="0">
                  <a:schemeClr val="bg1">
                    <a:alpha val="7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 defTabSz="914400" eaLnBrk="0" hangingPunct="0"/>
              <a:endParaRPr lang="zh-CN" altLang="en-US"/>
            </a:p>
          </p:txBody>
        </p:sp>
      </p:grpSp>
      <p:grpSp>
        <p:nvGrpSpPr>
          <p:cNvPr id="113674" name="Group 178"/>
          <p:cNvGrpSpPr>
            <a:grpSpLocks/>
          </p:cNvGrpSpPr>
          <p:nvPr/>
        </p:nvGrpSpPr>
        <p:grpSpPr bwMode="auto">
          <a:xfrm>
            <a:off x="2862263" y="4343400"/>
            <a:ext cx="6184900" cy="1497013"/>
            <a:chOff x="2882583" y="4625474"/>
            <a:chExt cx="6184214" cy="1497626"/>
          </a:xfrm>
        </p:grpSpPr>
        <p:sp>
          <p:nvSpPr>
            <p:cNvPr id="113676" name="Rectangle 145"/>
            <p:cNvSpPr>
              <a:spLocks noChangeArrowheads="1"/>
            </p:cNvSpPr>
            <p:nvPr/>
          </p:nvSpPr>
          <p:spPr bwMode="auto">
            <a:xfrm>
              <a:off x="5782593" y="5209998"/>
              <a:ext cx="877163" cy="369332"/>
            </a:xfrm>
            <a:prstGeom prst="rect">
              <a:avLst/>
            </a:prstGeom>
            <a:solidFill>
              <a:srgbClr val="7FB7DF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实验室</a:t>
              </a:r>
              <a:endParaRPr lang="zh-CN" altLang="en-US">
                <a:solidFill>
                  <a:srgbClr val="000000"/>
                </a:solidFill>
                <a:latin typeface="Verdana" pitchFamily="34" charset="0"/>
                <a:ea typeface="黑体" pitchFamily="49" charset="-122"/>
              </a:endParaRPr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3914344" y="5784824"/>
              <a:ext cx="1006363" cy="3382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effectLst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项目基金</a:t>
              </a: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5127059" y="5784824"/>
              <a:ext cx="1004776" cy="3382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effectLst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开发环境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6339775" y="5784824"/>
              <a:ext cx="1004776" cy="3382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effectLst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人力支持</a:t>
              </a:r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7550902" y="5784824"/>
              <a:ext cx="1006363" cy="3382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effectLst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社会资源</a:t>
              </a:r>
            </a:p>
          </p:txBody>
        </p:sp>
        <p:sp>
          <p:nvSpPr>
            <p:cNvPr id="113681" name="Rectangle 150"/>
            <p:cNvSpPr>
              <a:spLocks noChangeArrowheads="1"/>
            </p:cNvSpPr>
            <p:nvPr/>
          </p:nvSpPr>
          <p:spPr bwMode="auto">
            <a:xfrm>
              <a:off x="3492025" y="4625474"/>
              <a:ext cx="133081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600" b="1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r>
                <a:rPr lang="zh-CN" altLang="en-US" sz="1600" b="1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门以上课程</a:t>
              </a:r>
            </a:p>
          </p:txBody>
        </p:sp>
        <p:cxnSp>
          <p:nvCxnSpPr>
            <p:cNvPr id="154" name="Straight Connector 153"/>
            <p:cNvCxnSpPr>
              <a:stCxn id="113676" idx="2"/>
              <a:endCxn id="147" idx="0"/>
            </p:cNvCxnSpPr>
            <p:nvPr/>
          </p:nvCxnSpPr>
          <p:spPr bwMode="auto">
            <a:xfrm flipH="1">
              <a:off x="4417525" y="5579953"/>
              <a:ext cx="1803200" cy="20487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5" name="Straight Connector 154"/>
            <p:cNvCxnSpPr>
              <a:stCxn id="113676" idx="2"/>
              <a:endCxn id="148" idx="0"/>
            </p:cNvCxnSpPr>
            <p:nvPr/>
          </p:nvCxnSpPr>
          <p:spPr bwMode="auto">
            <a:xfrm flipH="1">
              <a:off x="5630240" y="5579953"/>
              <a:ext cx="590484" cy="20487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7" name="Straight Connector 156"/>
            <p:cNvCxnSpPr>
              <a:stCxn id="113676" idx="2"/>
              <a:endCxn id="149" idx="0"/>
            </p:cNvCxnSpPr>
            <p:nvPr/>
          </p:nvCxnSpPr>
          <p:spPr bwMode="auto">
            <a:xfrm>
              <a:off x="6220725" y="5579953"/>
              <a:ext cx="620644" cy="20487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8" name="Straight Connector 157"/>
            <p:cNvCxnSpPr>
              <a:stCxn id="113676" idx="2"/>
              <a:endCxn id="150" idx="0"/>
            </p:cNvCxnSpPr>
            <p:nvPr/>
          </p:nvCxnSpPr>
          <p:spPr bwMode="auto">
            <a:xfrm>
              <a:off x="6220725" y="5579953"/>
              <a:ext cx="1833360" cy="20487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13686" name="Rectangle 164"/>
            <p:cNvSpPr>
              <a:spLocks noChangeArrowheads="1"/>
            </p:cNvSpPr>
            <p:nvPr/>
          </p:nvSpPr>
          <p:spPr bwMode="auto">
            <a:xfrm>
              <a:off x="6236373" y="4625474"/>
              <a:ext cx="141577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b="1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主题创客活动</a:t>
              </a:r>
            </a:p>
          </p:txBody>
        </p:sp>
        <p:sp>
          <p:nvSpPr>
            <p:cNvPr id="113687" name="Rectangle 165"/>
            <p:cNvSpPr>
              <a:spLocks noChangeArrowheads="1"/>
            </p:cNvSpPr>
            <p:nvPr/>
          </p:nvSpPr>
          <p:spPr bwMode="auto">
            <a:xfrm>
              <a:off x="4924310" y="4625474"/>
              <a:ext cx="1210588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b="1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培训与辅导</a:t>
              </a:r>
            </a:p>
          </p:txBody>
        </p:sp>
        <p:sp>
          <p:nvSpPr>
            <p:cNvPr id="113688" name="Rectangle 166"/>
            <p:cNvSpPr>
              <a:spLocks noChangeArrowheads="1"/>
            </p:cNvSpPr>
            <p:nvPr/>
          </p:nvSpPr>
          <p:spPr bwMode="auto">
            <a:xfrm>
              <a:off x="7651024" y="4625474"/>
              <a:ext cx="1415773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b="1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产品项目指导</a:t>
              </a:r>
            </a:p>
          </p:txBody>
        </p:sp>
        <p:cxnSp>
          <p:nvCxnSpPr>
            <p:cNvPr id="113689" name="Elbow Connector 168"/>
            <p:cNvCxnSpPr>
              <a:cxnSpLocks noChangeShapeType="1"/>
              <a:stCxn id="113676" idx="0"/>
              <a:endCxn id="113681" idx="2"/>
            </p:cNvCxnSpPr>
            <p:nvPr/>
          </p:nvCxnSpPr>
          <p:spPr bwMode="auto">
            <a:xfrm rot="16200000" flipV="1">
              <a:off x="5066319" y="4055141"/>
              <a:ext cx="245970" cy="2063743"/>
            </a:xfrm>
            <a:prstGeom prst="bentConnector3">
              <a:avLst>
                <a:gd name="adj1" fmla="val 50000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13690" name="Elbow Connector 169"/>
            <p:cNvCxnSpPr>
              <a:cxnSpLocks noChangeShapeType="1"/>
              <a:stCxn id="113676" idx="0"/>
              <a:endCxn id="113687" idx="2"/>
            </p:cNvCxnSpPr>
            <p:nvPr/>
          </p:nvCxnSpPr>
          <p:spPr bwMode="auto">
            <a:xfrm rot="16200000" flipV="1">
              <a:off x="5752405" y="4741227"/>
              <a:ext cx="245970" cy="691571"/>
            </a:xfrm>
            <a:prstGeom prst="bentConnector3">
              <a:avLst>
                <a:gd name="adj1" fmla="val 50000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13691" name="Elbow Connector 170"/>
            <p:cNvCxnSpPr>
              <a:cxnSpLocks noChangeShapeType="1"/>
              <a:stCxn id="113676" idx="0"/>
              <a:endCxn id="113686" idx="2"/>
            </p:cNvCxnSpPr>
            <p:nvPr/>
          </p:nvCxnSpPr>
          <p:spPr bwMode="auto">
            <a:xfrm rot="5400000" flipH="1" flipV="1">
              <a:off x="6459732" y="4725471"/>
              <a:ext cx="245970" cy="723084"/>
            </a:xfrm>
            <a:prstGeom prst="bentConnector3">
              <a:avLst>
                <a:gd name="adj1" fmla="val 50000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13692" name="Elbow Connector 171"/>
            <p:cNvCxnSpPr>
              <a:cxnSpLocks noChangeShapeType="1"/>
              <a:stCxn id="113676" idx="0"/>
              <a:endCxn id="113688" idx="2"/>
            </p:cNvCxnSpPr>
            <p:nvPr/>
          </p:nvCxnSpPr>
          <p:spPr bwMode="auto">
            <a:xfrm rot="5400000" flipH="1" flipV="1">
              <a:off x="7167058" y="4018145"/>
              <a:ext cx="245970" cy="2137736"/>
            </a:xfrm>
            <a:prstGeom prst="bentConnector3">
              <a:avLst>
                <a:gd name="adj1" fmla="val 50000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188" name="Rectangle 187"/>
            <p:cNvSpPr/>
            <p:nvPr/>
          </p:nvSpPr>
          <p:spPr>
            <a:xfrm>
              <a:off x="4620702" y="5209913"/>
              <a:ext cx="877791" cy="370039"/>
            </a:xfrm>
            <a:prstGeom prst="rect">
              <a:avLst/>
            </a:prstGeom>
            <a:solidFill>
              <a:srgbClr val="E3F1F5"/>
            </a:solidFill>
            <a:effectLst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实验室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6944544" y="5209913"/>
              <a:ext cx="876203" cy="370039"/>
            </a:xfrm>
            <a:prstGeom prst="rect">
              <a:avLst/>
            </a:prstGeom>
            <a:solidFill>
              <a:srgbClr val="E3F1F5"/>
            </a:solidFill>
            <a:effectLst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实验室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113695" name="Rectangle 191"/>
            <p:cNvSpPr>
              <a:spLocks noChangeArrowheads="1"/>
            </p:cNvSpPr>
            <p:nvPr/>
          </p:nvSpPr>
          <p:spPr bwMode="auto">
            <a:xfrm>
              <a:off x="2882583" y="5221468"/>
              <a:ext cx="1620957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</a:rPr>
                <a:t>跨学科评价机制</a:t>
              </a:r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8106466" y="5209913"/>
              <a:ext cx="561913" cy="370039"/>
            </a:xfrm>
            <a:prstGeom prst="rect">
              <a:avLst/>
            </a:prstGeom>
            <a:solidFill>
              <a:srgbClr val="E3F1F5"/>
            </a:solidFill>
            <a:effectLst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dirty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</a:rPr>
                <a:t>……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</p:grpSp>
      <p:sp>
        <p:nvSpPr>
          <p:cNvPr id="113675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5D1E7F1-A4BE-49FE-86A1-0D8DB44FF2C3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/>
        </p:nvGraphicFramePr>
        <p:xfrm>
          <a:off x="711200" y="2224612"/>
          <a:ext cx="724702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2" name="Title 1"/>
          <p:cNvSpPr txBox="1">
            <a:spLocks/>
          </p:cNvSpPr>
          <p:nvPr/>
        </p:nvSpPr>
        <p:spPr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pPr defTabSz="914400">
              <a:defRPr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创新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实验室架构详解</a:t>
            </a:r>
            <a:endParaRPr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4691" name="Group 16"/>
          <p:cNvGrpSpPr>
            <a:grpSpLocks/>
          </p:cNvGrpSpPr>
          <p:nvPr/>
        </p:nvGrpSpPr>
        <p:grpSpPr bwMode="auto">
          <a:xfrm>
            <a:off x="1784350" y="3070225"/>
            <a:ext cx="5992813" cy="3330575"/>
            <a:chOff x="2165684" y="1528011"/>
            <a:chExt cx="5991729" cy="3330474"/>
          </a:xfrm>
        </p:grpSpPr>
        <p:sp>
          <p:nvSpPr>
            <p:cNvPr id="66" name="Rounded Rectangle 65"/>
            <p:cNvSpPr/>
            <p:nvPr/>
          </p:nvSpPr>
          <p:spPr bwMode="auto">
            <a:xfrm>
              <a:off x="2165684" y="3705995"/>
              <a:ext cx="5774280" cy="115249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b"/>
            <a:lstStyle/>
            <a:p>
              <a:pPr defTabSz="914400" eaLnBrk="0" hangingPunct="0">
                <a:defRPr/>
              </a:pPr>
              <a:r>
                <a:rPr lang="zh-CN" altLang="en-US">
                  <a:latin typeface="微软雅黑" pitchFamily="34" charset="-122"/>
                  <a:ea typeface="微软雅黑" pitchFamily="34" charset="-122"/>
                </a:rPr>
                <a:t>创客交叉融合空间</a:t>
              </a:r>
            </a:p>
          </p:txBody>
        </p:sp>
        <p:sp>
          <p:nvSpPr>
            <p:cNvPr id="4" name="Rounded Rectangle 3"/>
            <p:cNvSpPr/>
            <p:nvPr/>
          </p:nvSpPr>
          <p:spPr bwMode="auto">
            <a:xfrm>
              <a:off x="3079919" y="1528011"/>
              <a:ext cx="3239502" cy="576246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 defTabSz="914400" eaLnBrk="0" hangingPunct="0">
                <a:defRPr/>
              </a:pPr>
              <a:r>
                <a:rPr lang="zh-CN" altLang="en-US">
                  <a:latin typeface="微软雅黑" pitchFamily="34" charset="-122"/>
                  <a:ea typeface="微软雅黑" pitchFamily="34" charset="-122"/>
                </a:rPr>
                <a:t>院系、课题组、学科实验室</a:t>
              </a:r>
            </a:p>
          </p:txBody>
        </p:sp>
        <p:sp>
          <p:nvSpPr>
            <p:cNvPr id="65" name="Rounded Rectangle 64"/>
            <p:cNvSpPr/>
            <p:nvPr/>
          </p:nvSpPr>
          <p:spPr bwMode="auto">
            <a:xfrm>
              <a:off x="4356038" y="3994911"/>
              <a:ext cx="3239502" cy="576246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 defTabSz="914400" eaLnBrk="0" hangingPunct="0">
                <a:defRPr/>
              </a:pPr>
              <a:r>
                <a:rPr lang="zh-CN" altLang="en-US">
                  <a:latin typeface="微软雅黑" pitchFamily="34" charset="-122"/>
                  <a:ea typeface="微软雅黑" pitchFamily="34" charset="-122"/>
                </a:rPr>
                <a:t>跨学科创新实验室群</a:t>
              </a:r>
            </a:p>
          </p:txBody>
        </p:sp>
        <p:cxnSp>
          <p:nvCxnSpPr>
            <p:cNvPr id="114699" name="Elbow Connector 5"/>
            <p:cNvCxnSpPr>
              <a:cxnSpLocks noChangeShapeType="1"/>
              <a:stCxn id="4" idx="1"/>
              <a:endCxn id="65" idx="1"/>
            </p:cNvCxnSpPr>
            <p:nvPr/>
          </p:nvCxnSpPr>
          <p:spPr bwMode="auto">
            <a:xfrm rot="10800000" flipH="1" flipV="1">
              <a:off x="3080083" y="1816011"/>
              <a:ext cx="1275347" cy="2466474"/>
            </a:xfrm>
            <a:prstGeom prst="bentConnector3">
              <a:avLst>
                <a:gd name="adj1" fmla="val -17926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14700" name="Elbow Connector 70"/>
            <p:cNvCxnSpPr>
              <a:cxnSpLocks noChangeShapeType="1"/>
              <a:stCxn id="66" idx="3"/>
              <a:endCxn id="4" idx="3"/>
            </p:cNvCxnSpPr>
            <p:nvPr/>
          </p:nvCxnSpPr>
          <p:spPr bwMode="auto">
            <a:xfrm flipH="1" flipV="1">
              <a:off x="6320084" y="1816011"/>
              <a:ext cx="1620000" cy="2466474"/>
            </a:xfrm>
            <a:prstGeom prst="bentConnector3">
              <a:avLst>
                <a:gd name="adj1" fmla="val -14111"/>
              </a:avLst>
            </a:prstGeom>
            <a:noFill/>
            <a:ln w="9525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14701" name="TextBox 13"/>
            <p:cNvSpPr txBox="1">
              <a:spLocks noChangeArrowheads="1"/>
            </p:cNvSpPr>
            <p:nvPr/>
          </p:nvSpPr>
          <p:spPr bwMode="auto">
            <a:xfrm>
              <a:off x="2864058" y="3059902"/>
              <a:ext cx="2979198" cy="641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>
                  <a:latin typeface="微软雅黑" pitchFamily="34" charset="-122"/>
                  <a:ea typeface="微软雅黑" pitchFamily="34" charset="-122"/>
                </a:rPr>
                <a:t>提供师资、课程、项目</a:t>
              </a:r>
              <a:endParaRPr lang="en-US" altLang="zh-CN">
                <a:latin typeface="微软雅黑" pitchFamily="34" charset="-122"/>
                <a:ea typeface="微软雅黑" pitchFamily="34" charset="-122"/>
              </a:endParaRPr>
            </a:p>
            <a:p>
              <a:r>
                <a:rPr lang="en-US" altLang="zh-CN"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>
                  <a:latin typeface="微软雅黑" pitchFamily="34" charset="-122"/>
                  <a:ea typeface="微软雅黑" pitchFamily="34" charset="-122"/>
                </a:rPr>
                <a:t>提供项目跨学科评价参考</a:t>
              </a:r>
              <a:endParaRPr lang="en-US" altLang="zh-CN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4702" name="TextBox 76"/>
            <p:cNvSpPr txBox="1">
              <a:spLocks noChangeArrowheads="1"/>
            </p:cNvSpPr>
            <p:nvPr/>
          </p:nvSpPr>
          <p:spPr bwMode="auto">
            <a:xfrm>
              <a:off x="4571899" y="2113781"/>
              <a:ext cx="3585514" cy="641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/>
              <a:r>
                <a:rPr lang="en-US" altLang="zh-CN"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>
                  <a:latin typeface="微软雅黑" pitchFamily="34" charset="-122"/>
                  <a:ea typeface="微软雅黑" pitchFamily="34" charset="-122"/>
                </a:rPr>
                <a:t>提供学生综合实践能力培养平台</a:t>
              </a:r>
              <a:endParaRPr lang="en-US" altLang="zh-CN">
                <a:latin typeface="微软雅黑" pitchFamily="34" charset="-122"/>
                <a:ea typeface="微软雅黑" pitchFamily="34" charset="-122"/>
              </a:endParaRPr>
            </a:p>
            <a:p>
              <a:pPr algn="r"/>
              <a:r>
                <a:rPr lang="en-US" altLang="zh-CN">
                  <a:latin typeface="微软雅黑" pitchFamily="34" charset="-122"/>
                  <a:ea typeface="微软雅黑" pitchFamily="34" charset="-122"/>
                </a:rPr>
                <a:t>- </a:t>
              </a:r>
              <a:r>
                <a:rPr lang="zh-CN" altLang="en-US">
                  <a:latin typeface="微软雅黑" pitchFamily="34" charset="-122"/>
                  <a:ea typeface="微软雅黑" pitchFamily="34" charset="-122"/>
                </a:rPr>
                <a:t>合作项目成果支持学科发展</a:t>
              </a:r>
            </a:p>
          </p:txBody>
        </p:sp>
      </p:grpSp>
      <p:sp>
        <p:nvSpPr>
          <p:cNvPr id="114692" name="Slide Number Placeholder 17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DE4F43BB-EA03-4EE5-AFE5-0219EE26B234}" type="slidenum">
              <a:rPr lang="en-US" altLang="zh-CN" smtClean="0">
                <a:latin typeface="微软雅黑" pitchFamily="34" charset="-122"/>
                <a:ea typeface="微软雅黑" pitchFamily="34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en-US" altLang="zh-CN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rapezoid 5"/>
          <p:cNvSpPr/>
          <p:nvPr/>
        </p:nvSpPr>
        <p:spPr bwMode="auto">
          <a:xfrm flipV="1">
            <a:off x="711200" y="2628900"/>
            <a:ext cx="7246938" cy="384175"/>
          </a:xfrm>
          <a:prstGeom prst="trapezoid">
            <a:avLst>
              <a:gd name="adj" fmla="val 526948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 defTabSz="914400" eaLnBrk="0" hangingPunct="0">
              <a:defRPr/>
            </a:pPr>
            <a:endParaRPr lang="zh-CN" altLang="en-US">
              <a:solidFill>
                <a:schemeClr val="tx1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114694" name="Down Arrow Callout 1"/>
          <p:cNvSpPr>
            <a:spLocks noChangeArrowheads="1"/>
          </p:cNvSpPr>
          <p:nvPr/>
        </p:nvSpPr>
        <p:spPr bwMode="auto">
          <a:xfrm>
            <a:off x="3060700" y="1630363"/>
            <a:ext cx="2303463" cy="469900"/>
          </a:xfrm>
          <a:prstGeom prst="downArrowCallout">
            <a:avLst>
              <a:gd name="adj1" fmla="val 63318"/>
              <a:gd name="adj2" fmla="val 31659"/>
              <a:gd name="adj3" fmla="val 13000"/>
              <a:gd name="adj4" fmla="val 87000"/>
            </a:avLst>
          </a:prstGeom>
          <a:solidFill>
            <a:srgbClr val="C8E7A7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defTabSz="914400" eaLnBrk="0" hangingPunct="0"/>
            <a:r>
              <a:rPr lang="zh-CN" altLang="en-US" sz="1600">
                <a:latin typeface="微软雅黑" pitchFamily="34" charset="-122"/>
                <a:ea typeface="微软雅黑" pitchFamily="34" charset="-122"/>
              </a:rPr>
              <a:t>协作运行委员会</a:t>
            </a:r>
          </a:p>
        </p:txBody>
      </p:sp>
      <p:sp>
        <p:nvSpPr>
          <p:cNvPr id="114695" name="Down Arrow Callout 6"/>
          <p:cNvSpPr>
            <a:spLocks noChangeArrowheads="1"/>
          </p:cNvSpPr>
          <p:nvPr/>
        </p:nvSpPr>
        <p:spPr bwMode="auto">
          <a:xfrm>
            <a:off x="3040063" y="1168400"/>
            <a:ext cx="2303462" cy="461963"/>
          </a:xfrm>
          <a:prstGeom prst="downArrowCallout">
            <a:avLst>
              <a:gd name="adj1" fmla="val 63390"/>
              <a:gd name="adj2" fmla="val 31695"/>
              <a:gd name="adj3" fmla="val 13000"/>
              <a:gd name="adj4" fmla="val 87000"/>
            </a:avLst>
          </a:prstGeom>
          <a:solidFill>
            <a:srgbClr val="FFDF7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defTabSz="914400" eaLnBrk="0" hangingPunct="0"/>
            <a:r>
              <a:rPr lang="zh-CN" altLang="en-US" sz="1600">
                <a:latin typeface="微软雅黑" pitchFamily="34" charset="-122"/>
                <a:ea typeface="微软雅黑" pitchFamily="34" charset="-122"/>
              </a:rPr>
              <a:t>战略指导委员会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ounded Rectangle 6"/>
          <p:cNvSpPr>
            <a:spLocks noChangeArrowheads="1"/>
          </p:cNvSpPr>
          <p:nvPr/>
        </p:nvSpPr>
        <p:spPr bwMode="auto">
          <a:xfrm>
            <a:off x="84138" y="3554413"/>
            <a:ext cx="8963025" cy="2562225"/>
          </a:xfrm>
          <a:prstGeom prst="roundRect">
            <a:avLst>
              <a:gd name="adj" fmla="val 4634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defTabSz="914400" eaLnBrk="0" hangingPunct="0"/>
            <a:endParaRPr lang="zh-CN" altLang="en-US"/>
          </a:p>
        </p:txBody>
      </p:sp>
      <p:sp>
        <p:nvSpPr>
          <p:cNvPr id="116738" name="文本框 6"/>
          <p:cNvSpPr txBox="1">
            <a:spLocks noChangeArrowheads="1"/>
          </p:cNvSpPr>
          <p:nvPr/>
        </p:nvSpPr>
        <p:spPr bwMode="auto">
          <a:xfrm>
            <a:off x="1298575" y="2116138"/>
            <a:ext cx="2674938" cy="156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zh-CN" altLang="en-US" sz="160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整体服务流程</a:t>
            </a:r>
            <a:endParaRPr lang="en-US" altLang="zh-CN" sz="160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628650" lvl="1" indent="-171450">
              <a:buFont typeface="Arial" charset="0"/>
              <a:buChar char="•"/>
            </a:pPr>
            <a:r>
              <a:rPr lang="zh-CN" altLang="en-US" sz="160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团队建设</a:t>
            </a:r>
            <a:endParaRPr lang="en-US" altLang="zh-CN" sz="160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628650" lvl="1" indent="-171450">
              <a:buFont typeface="Arial" charset="0"/>
              <a:buChar char="•"/>
            </a:pPr>
            <a:r>
              <a:rPr lang="zh-CN" altLang="en-US" sz="160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产品原型开发</a:t>
            </a:r>
            <a:endParaRPr lang="en-US" altLang="zh-CN" sz="160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628650" lvl="1" indent="-171450">
              <a:buFont typeface="Arial" charset="0"/>
              <a:buChar char="•"/>
            </a:pPr>
            <a:r>
              <a:rPr lang="zh-CN" altLang="en-US" sz="160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产品原型制作</a:t>
            </a:r>
            <a:endParaRPr lang="en-US" altLang="zh-CN" sz="160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628650" lvl="1" indent="-171450">
              <a:buFont typeface="Arial" charset="0"/>
              <a:buChar char="•"/>
            </a:pPr>
            <a:r>
              <a:rPr lang="zh-CN" altLang="en-US" sz="160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精益迭代的过程</a:t>
            </a:r>
            <a:endParaRPr lang="en-US" altLang="zh-CN" sz="160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indent="-171450"/>
            <a:endParaRPr kumimoji="1" lang="zh-CN" altLang="en-US" sz="160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16739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6400" y="2460625"/>
            <a:ext cx="617538" cy="877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6740" name="文本框 10"/>
          <p:cNvSpPr txBox="1">
            <a:spLocks noChangeArrowheads="1"/>
          </p:cNvSpPr>
          <p:nvPr/>
        </p:nvSpPr>
        <p:spPr bwMode="auto">
          <a:xfrm>
            <a:off x="3978275" y="2497138"/>
            <a:ext cx="43513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en-US" altLang="zh-CN" sz="2400" b="1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LEARN</a:t>
            </a:r>
            <a:r>
              <a:rPr kumimoji="1" lang="zh-CN" altLang="en-US" sz="24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 </a:t>
            </a:r>
            <a:r>
              <a:rPr kumimoji="1" lang="en-US" altLang="zh-CN" sz="24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+</a:t>
            </a:r>
            <a:r>
              <a:rPr kumimoji="1" lang="zh-CN" altLang="en-US" sz="24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 </a:t>
            </a:r>
            <a:r>
              <a:rPr kumimoji="1" lang="en-US" altLang="zh-CN" sz="24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BUILD</a:t>
            </a:r>
            <a:r>
              <a:rPr kumimoji="1" lang="zh-CN" altLang="en-US" sz="24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 </a:t>
            </a:r>
            <a:r>
              <a:rPr kumimoji="1" lang="en-US" altLang="zh-CN" sz="24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+</a:t>
            </a:r>
            <a:r>
              <a:rPr kumimoji="1" lang="zh-CN" altLang="en-US" sz="24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 </a:t>
            </a:r>
            <a:r>
              <a:rPr kumimoji="1" lang="en-US" altLang="zh-CN" sz="24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LAUNCH</a:t>
            </a:r>
            <a:endParaRPr kumimoji="1" lang="zh-CN" altLang="en-US" sz="24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Hiragino Sans GB W3"/>
            </a:endParaRPr>
          </a:p>
        </p:txBody>
      </p:sp>
      <p:grpSp>
        <p:nvGrpSpPr>
          <p:cNvPr id="116741" name="Group 5"/>
          <p:cNvGrpSpPr>
            <a:grpSpLocks/>
          </p:cNvGrpSpPr>
          <p:nvPr/>
        </p:nvGrpSpPr>
        <p:grpSpPr bwMode="auto">
          <a:xfrm>
            <a:off x="3175" y="1031875"/>
            <a:ext cx="9140825" cy="936625"/>
            <a:chOff x="3044" y="2060458"/>
            <a:chExt cx="9140956" cy="936000"/>
          </a:xfrm>
        </p:grpSpPr>
        <p:pic>
          <p:nvPicPr>
            <p:cNvPr id="116745" name="图片 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044" y="2060458"/>
              <a:ext cx="2041750" cy="936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6746" name="图片 9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976918" y="2060458"/>
              <a:ext cx="2069879" cy="936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6747" name="图片 18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3978921" y="2060458"/>
              <a:ext cx="1749201" cy="936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6748" name="图片 24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5660246" y="2060458"/>
              <a:ext cx="2054337" cy="936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6749" name="图片 25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7646709" y="2060458"/>
              <a:ext cx="1497291" cy="936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16742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72763E0F-7F40-43C6-8B5E-C6B6602AA796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en-US" altLang="zh-CN" smtClean="0">
              <a:ea typeface="宋体" charset="-122"/>
            </a:endParaRPr>
          </a:p>
        </p:txBody>
      </p:sp>
      <p:sp>
        <p:nvSpPr>
          <p:cNvPr id="116743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0" hangingPunct="0"/>
            <a:r>
              <a:rPr lang="zh-CN" altLang="en-US" sz="2800" dirty="0" smtClean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创</a:t>
            </a:r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客交叉融合空间 </a:t>
            </a:r>
            <a:r>
              <a:rPr lang="en-US" altLang="zh-CN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学生视角</a:t>
            </a:r>
          </a:p>
        </p:txBody>
      </p:sp>
      <p:graphicFrame>
        <p:nvGraphicFramePr>
          <p:cNvPr id="3" name="图表 2"/>
          <p:cNvGraphicFramePr/>
          <p:nvPr/>
        </p:nvGraphicFramePr>
        <p:xfrm>
          <a:off x="164471" y="3803264"/>
          <a:ext cx="8796614" cy="20631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pPr defTabSz="914400">
              <a:defRPr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群体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协作机制支撑可持续三创生态</a:t>
            </a:r>
            <a:endParaRPr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7762" name="Group 40"/>
          <p:cNvGrpSpPr>
            <a:grpSpLocks/>
          </p:cNvGrpSpPr>
          <p:nvPr/>
        </p:nvGrpSpPr>
        <p:grpSpPr bwMode="auto">
          <a:xfrm>
            <a:off x="2444750" y="3492500"/>
            <a:ext cx="6089650" cy="2636838"/>
            <a:chOff x="993976" y="2211485"/>
            <a:chExt cx="6089191" cy="2636761"/>
          </a:xfrm>
        </p:grpSpPr>
        <p:sp>
          <p:nvSpPr>
            <p:cNvPr id="40" name="Right Arrow 39"/>
            <p:cNvSpPr/>
            <p:nvPr/>
          </p:nvSpPr>
          <p:spPr bwMode="auto">
            <a:xfrm>
              <a:off x="1697186" y="3308416"/>
              <a:ext cx="587331" cy="185732"/>
            </a:xfrm>
            <a:prstGeom prst="rightArrow">
              <a:avLst/>
            </a:prstGeom>
            <a:solidFill>
              <a:srgbClr val="4F81BD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Right Arrow 41"/>
            <p:cNvSpPr/>
            <p:nvPr/>
          </p:nvSpPr>
          <p:spPr bwMode="auto">
            <a:xfrm>
              <a:off x="5575156" y="3308416"/>
              <a:ext cx="587331" cy="185732"/>
            </a:xfrm>
            <a:prstGeom prst="rightArrow">
              <a:avLst/>
            </a:prstGeom>
            <a:solidFill>
              <a:srgbClr val="4F81BD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Rounded Rectangle 38"/>
            <p:cNvSpPr/>
            <p:nvPr/>
          </p:nvSpPr>
          <p:spPr bwMode="auto">
            <a:xfrm>
              <a:off x="2284517" y="2211485"/>
              <a:ext cx="3549382" cy="2474841"/>
            </a:xfrm>
            <a:prstGeom prst="roundRect">
              <a:avLst>
                <a:gd name="adj" fmla="val 8458"/>
              </a:avLst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 defTabSz="914400" eaLnBrk="0" hangingPunct="0">
                <a:defRPr/>
              </a:pPr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" name="Rounded Rectangle 4"/>
            <p:cNvSpPr/>
            <p:nvPr/>
          </p:nvSpPr>
          <p:spPr bwMode="auto">
            <a:xfrm>
              <a:off x="2544847" y="4554567"/>
              <a:ext cx="1492138" cy="293679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数据安全管理工具</a:t>
              </a:r>
            </a:p>
          </p:txBody>
        </p:sp>
        <p:sp>
          <p:nvSpPr>
            <p:cNvPr id="7" name="Rounded Rectangle 6"/>
            <p:cNvSpPr/>
            <p:nvPr/>
          </p:nvSpPr>
          <p:spPr bwMode="auto">
            <a:xfrm>
              <a:off x="4278266" y="4554567"/>
              <a:ext cx="1201646" cy="293679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过程记录工具</a:t>
              </a:r>
            </a:p>
          </p:txBody>
        </p:sp>
        <p:grpSp>
          <p:nvGrpSpPr>
            <p:cNvPr id="117777" name="Group 9"/>
            <p:cNvGrpSpPr>
              <a:grpSpLocks/>
            </p:cNvGrpSpPr>
            <p:nvPr/>
          </p:nvGrpSpPr>
          <p:grpSpPr bwMode="auto">
            <a:xfrm>
              <a:off x="2659379" y="2401076"/>
              <a:ext cx="2800007" cy="1910475"/>
              <a:chOff x="3893952" y="1988713"/>
              <a:chExt cx="2800007" cy="1910475"/>
            </a:xfrm>
          </p:grpSpPr>
          <p:grpSp>
            <p:nvGrpSpPr>
              <p:cNvPr id="117785" name="Group 10"/>
              <p:cNvGrpSpPr>
                <a:grpSpLocks/>
              </p:cNvGrpSpPr>
              <p:nvPr/>
            </p:nvGrpSpPr>
            <p:grpSpPr bwMode="auto">
              <a:xfrm>
                <a:off x="3893952" y="1988713"/>
                <a:ext cx="1296000" cy="1910475"/>
                <a:chOff x="3893952" y="1988713"/>
                <a:chExt cx="1296000" cy="1910475"/>
              </a:xfrm>
            </p:grpSpPr>
            <p:sp>
              <p:nvSpPr>
                <p:cNvPr id="17" name="Rounded Rectangle 16"/>
                <p:cNvSpPr/>
                <p:nvPr/>
              </p:nvSpPr>
              <p:spPr bwMode="auto">
                <a:xfrm>
                  <a:off x="3893711" y="3130996"/>
                  <a:ext cx="1281015" cy="360351"/>
                </a:xfrm>
                <a:prstGeom prst="roundRect">
                  <a:avLst/>
                </a:prstGeom>
                <a:solidFill>
                  <a:srgbClr val="4F81BD"/>
                </a:solidFill>
                <a:ln w="25400" cap="flat" cmpd="sng" algn="ctr">
                  <a:solidFill>
                    <a:srgbClr val="4F81BD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defTabSz="9144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kern="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远：价值评判</a:t>
                  </a:r>
                </a:p>
              </p:txBody>
            </p:sp>
            <p:sp>
              <p:nvSpPr>
                <p:cNvPr id="18" name="Rounded Rectangle 17"/>
                <p:cNvSpPr/>
                <p:nvPr/>
              </p:nvSpPr>
              <p:spPr bwMode="auto">
                <a:xfrm>
                  <a:off x="3893711" y="3538971"/>
                  <a:ext cx="1281015" cy="360352"/>
                </a:xfrm>
                <a:prstGeom prst="roundRect">
                  <a:avLst/>
                </a:prstGeom>
                <a:solidFill>
                  <a:srgbClr val="4F81BD"/>
                </a:solidFill>
                <a:ln w="25400" cap="flat" cmpd="sng" algn="ctr">
                  <a:solidFill>
                    <a:srgbClr val="4F81BD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defTabSz="9144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kern="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近：团队文化</a:t>
                  </a:r>
                  <a:endParaRPr lang="en-US" altLang="zh-CN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9" name="Rounded Rectangle 18"/>
                <p:cNvSpPr/>
                <p:nvPr/>
              </p:nvSpPr>
              <p:spPr bwMode="auto">
                <a:xfrm>
                  <a:off x="3893711" y="2313456"/>
                  <a:ext cx="1281015" cy="360352"/>
                </a:xfrm>
                <a:prstGeom prst="roundRect">
                  <a:avLst/>
                </a:prstGeom>
                <a:solidFill>
                  <a:srgbClr val="4F81BD"/>
                </a:solidFill>
                <a:ln w="25400" cap="flat" cmpd="sng" algn="ctr">
                  <a:solidFill>
                    <a:srgbClr val="4F81BD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defTabSz="9144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kern="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前：内容架构</a:t>
                  </a:r>
                </a:p>
              </p:txBody>
            </p:sp>
            <p:sp>
              <p:nvSpPr>
                <p:cNvPr id="117794" name="Rectangle 19"/>
                <p:cNvSpPr>
                  <a:spLocks noChangeArrowheads="1"/>
                </p:cNvSpPr>
                <p:nvPr/>
              </p:nvSpPr>
              <p:spPr bwMode="auto">
                <a:xfrm>
                  <a:off x="3910937" y="1988713"/>
                  <a:ext cx="1261884" cy="27699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200">
                      <a:solidFill>
                        <a:srgbClr val="002060"/>
                      </a:solidFill>
                      <a:latin typeface="微软雅黑" pitchFamily="34" charset="-122"/>
                      <a:ea typeface="微软雅黑" pitchFamily="34" charset="-122"/>
                    </a:rPr>
                    <a:t>群体协作的</a:t>
                  </a:r>
                  <a:r>
                    <a:rPr lang="zh-CN" altLang="en-US" sz="1200" b="1">
                      <a:solidFill>
                        <a:srgbClr val="002060"/>
                      </a:solidFill>
                      <a:latin typeface="微软雅黑" pitchFamily="34" charset="-122"/>
                      <a:ea typeface="微软雅黑" pitchFamily="34" charset="-122"/>
                    </a:rPr>
                    <a:t>基石</a:t>
                  </a:r>
                </a:p>
              </p:txBody>
            </p:sp>
            <p:sp>
              <p:nvSpPr>
                <p:cNvPr id="21" name="Rounded Rectangle 20"/>
                <p:cNvSpPr/>
                <p:nvPr/>
              </p:nvSpPr>
              <p:spPr bwMode="auto">
                <a:xfrm>
                  <a:off x="3893711" y="2721433"/>
                  <a:ext cx="1281015" cy="360351"/>
                </a:xfrm>
                <a:prstGeom prst="roundRect">
                  <a:avLst/>
                </a:prstGeom>
                <a:solidFill>
                  <a:srgbClr val="4F81BD"/>
                </a:solidFill>
                <a:ln w="25400" cap="flat" cmpd="sng" algn="ctr">
                  <a:solidFill>
                    <a:srgbClr val="4F81BD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defTabSz="9144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kern="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后：奖惩规则</a:t>
                  </a:r>
                </a:p>
              </p:txBody>
            </p:sp>
          </p:grpSp>
          <p:grpSp>
            <p:nvGrpSpPr>
              <p:cNvPr id="117786" name="Group 11"/>
              <p:cNvGrpSpPr>
                <a:grpSpLocks/>
              </p:cNvGrpSpPr>
              <p:nvPr/>
            </p:nvGrpSpPr>
            <p:grpSpPr bwMode="auto">
              <a:xfrm>
                <a:off x="5397959" y="1988713"/>
                <a:ext cx="1296000" cy="1766363"/>
                <a:chOff x="5397959" y="1988713"/>
                <a:chExt cx="1296000" cy="1766363"/>
              </a:xfrm>
            </p:grpSpPr>
            <p:sp>
              <p:nvSpPr>
                <p:cNvPr id="13" name="Rounded Rectangle 12"/>
                <p:cNvSpPr/>
                <p:nvPr/>
              </p:nvSpPr>
              <p:spPr bwMode="auto">
                <a:xfrm>
                  <a:off x="5398548" y="2896052"/>
                  <a:ext cx="1295302" cy="360351"/>
                </a:xfrm>
                <a:prstGeom prst="roundRect">
                  <a:avLst/>
                </a:prstGeom>
                <a:solidFill>
                  <a:srgbClr val="4F81BD"/>
                </a:solidFill>
                <a:ln w="25400" cap="flat" cmpd="sng" algn="ctr">
                  <a:solidFill>
                    <a:srgbClr val="4F81BD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defTabSz="9144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kern="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学生自组织机制</a:t>
                  </a:r>
                </a:p>
              </p:txBody>
            </p:sp>
            <p:sp>
              <p:nvSpPr>
                <p:cNvPr id="14" name="Rounded Rectangle 13"/>
                <p:cNvSpPr/>
                <p:nvPr/>
              </p:nvSpPr>
              <p:spPr bwMode="auto">
                <a:xfrm>
                  <a:off x="5398548" y="3394513"/>
                  <a:ext cx="1295302" cy="360351"/>
                </a:xfrm>
                <a:prstGeom prst="roundRect">
                  <a:avLst/>
                </a:prstGeom>
                <a:solidFill>
                  <a:srgbClr val="4F81BD"/>
                </a:solidFill>
                <a:ln w="25400" cap="flat" cmpd="sng" algn="ctr">
                  <a:solidFill>
                    <a:srgbClr val="4F81BD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defTabSz="9144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kern="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学生自媒体机制</a:t>
                  </a:r>
                  <a:endParaRPr lang="en-US" altLang="zh-CN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 bwMode="auto">
                <a:xfrm>
                  <a:off x="5398548" y="2396004"/>
                  <a:ext cx="1295302" cy="360352"/>
                </a:xfrm>
                <a:prstGeom prst="roundRect">
                  <a:avLst/>
                </a:prstGeom>
                <a:solidFill>
                  <a:srgbClr val="4F81BD"/>
                </a:solidFill>
                <a:ln w="25400" cap="flat" cmpd="sng" algn="ctr">
                  <a:solidFill>
                    <a:srgbClr val="4F81BD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defTabSz="9144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kern="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创新方法论</a:t>
                  </a:r>
                </a:p>
              </p:txBody>
            </p:sp>
            <p:sp>
              <p:nvSpPr>
                <p:cNvPr id="117790" name="Rectangle 15"/>
                <p:cNvSpPr>
                  <a:spLocks noChangeArrowheads="1"/>
                </p:cNvSpPr>
                <p:nvPr/>
              </p:nvSpPr>
              <p:spPr bwMode="auto">
                <a:xfrm>
                  <a:off x="5415016" y="1988713"/>
                  <a:ext cx="1261885" cy="27699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200">
                      <a:solidFill>
                        <a:srgbClr val="002060"/>
                      </a:solidFill>
                      <a:latin typeface="微软雅黑" pitchFamily="34" charset="-122"/>
                      <a:ea typeface="微软雅黑" pitchFamily="34" charset="-122"/>
                    </a:rPr>
                    <a:t>群体创意</a:t>
                  </a:r>
                  <a:r>
                    <a:rPr lang="zh-CN" altLang="en-US" sz="1200" b="1">
                      <a:solidFill>
                        <a:srgbClr val="002060"/>
                      </a:solidFill>
                      <a:latin typeface="微软雅黑" pitchFamily="34" charset="-122"/>
                      <a:ea typeface="微软雅黑" pitchFamily="34" charset="-122"/>
                    </a:rPr>
                    <a:t>驱动力</a:t>
                  </a:r>
                </a:p>
              </p:txBody>
            </p:sp>
          </p:grpSp>
        </p:grpSp>
        <p:grpSp>
          <p:nvGrpSpPr>
            <p:cNvPr id="117778" name="Group 1"/>
            <p:cNvGrpSpPr>
              <a:grpSpLocks/>
            </p:cNvGrpSpPr>
            <p:nvPr/>
          </p:nvGrpSpPr>
          <p:grpSpPr bwMode="auto">
            <a:xfrm>
              <a:off x="993976" y="3238294"/>
              <a:ext cx="978396" cy="662715"/>
              <a:chOff x="718282" y="3454818"/>
              <a:chExt cx="978396" cy="662715"/>
            </a:xfrm>
          </p:grpSpPr>
          <p:sp>
            <p:nvSpPr>
              <p:cNvPr id="22" name="Rounded Rectangle 21"/>
              <p:cNvSpPr/>
              <p:nvPr/>
            </p:nvSpPr>
            <p:spPr bwMode="auto">
              <a:xfrm>
                <a:off x="718282" y="3455092"/>
                <a:ext cx="977826" cy="293679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筛选机制</a:t>
                </a:r>
              </a:p>
            </p:txBody>
          </p:sp>
          <p:sp>
            <p:nvSpPr>
              <p:cNvPr id="117784" name="Rectangle 27"/>
              <p:cNvSpPr>
                <a:spLocks noChangeArrowheads="1"/>
              </p:cNvSpPr>
              <p:nvPr/>
            </p:nvSpPr>
            <p:spPr bwMode="auto">
              <a:xfrm>
                <a:off x="961258" y="3840534"/>
                <a:ext cx="492444" cy="2769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200" b="1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入口</a:t>
                </a:r>
              </a:p>
            </p:txBody>
          </p:sp>
        </p:grpSp>
        <p:grpSp>
          <p:nvGrpSpPr>
            <p:cNvPr id="117779" name="Group 3"/>
            <p:cNvGrpSpPr>
              <a:grpSpLocks/>
            </p:cNvGrpSpPr>
            <p:nvPr/>
          </p:nvGrpSpPr>
          <p:grpSpPr bwMode="auto">
            <a:xfrm>
              <a:off x="6149463" y="3021769"/>
              <a:ext cx="933704" cy="1095764"/>
              <a:chOff x="6571587" y="3021769"/>
              <a:chExt cx="933704" cy="1095764"/>
            </a:xfrm>
          </p:grpSpPr>
          <p:sp>
            <p:nvSpPr>
              <p:cNvPr id="8" name="Rounded Rectangle 7"/>
              <p:cNvSpPr/>
              <p:nvPr/>
            </p:nvSpPr>
            <p:spPr bwMode="auto">
              <a:xfrm>
                <a:off x="6571911" y="3449699"/>
                <a:ext cx="933380" cy="293679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知识分享</a:t>
                </a:r>
              </a:p>
            </p:txBody>
          </p:sp>
          <p:sp>
            <p:nvSpPr>
              <p:cNvPr id="9" name="Rounded Rectangle 8"/>
              <p:cNvSpPr/>
              <p:nvPr/>
            </p:nvSpPr>
            <p:spPr bwMode="auto">
              <a:xfrm>
                <a:off x="6571911" y="3021086"/>
                <a:ext cx="933380" cy="295266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评价体系</a:t>
                </a:r>
              </a:p>
            </p:txBody>
          </p:sp>
          <p:sp>
            <p:nvSpPr>
              <p:cNvPr id="117782" name="Rectangle 29"/>
              <p:cNvSpPr>
                <a:spLocks noChangeArrowheads="1"/>
              </p:cNvSpPr>
              <p:nvPr/>
            </p:nvSpPr>
            <p:spPr bwMode="auto">
              <a:xfrm>
                <a:off x="6792217" y="3840534"/>
                <a:ext cx="492444" cy="2769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200" b="1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出口</a:t>
                </a:r>
              </a:p>
            </p:txBody>
          </p:sp>
        </p:grpSp>
      </p:grpSp>
      <p:grpSp>
        <p:nvGrpSpPr>
          <p:cNvPr id="117763" name="Group 30"/>
          <p:cNvGrpSpPr>
            <a:grpSpLocks/>
          </p:cNvGrpSpPr>
          <p:nvPr/>
        </p:nvGrpSpPr>
        <p:grpSpPr bwMode="auto">
          <a:xfrm>
            <a:off x="752475" y="1312863"/>
            <a:ext cx="2933700" cy="2190750"/>
            <a:chOff x="1954122" y="1781175"/>
            <a:chExt cx="4970642" cy="3709988"/>
          </a:xfrm>
        </p:grpSpPr>
        <p:sp>
          <p:nvSpPr>
            <p:cNvPr id="32" name="Oval 31"/>
            <p:cNvSpPr/>
            <p:nvPr/>
          </p:nvSpPr>
          <p:spPr>
            <a:xfrm>
              <a:off x="2354894" y="2507042"/>
              <a:ext cx="2982922" cy="2984121"/>
            </a:xfrm>
            <a:prstGeom prst="ellipse">
              <a:avLst/>
            </a:prstGeom>
            <a:solidFill>
              <a:srgbClr val="34A8FF">
                <a:alpha val="3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3541069" y="2507042"/>
              <a:ext cx="2982924" cy="2984121"/>
            </a:xfrm>
            <a:prstGeom prst="ellipse">
              <a:avLst/>
            </a:prstGeom>
            <a:solidFill>
              <a:srgbClr val="FF6600">
                <a:alpha val="21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2943947" y="1781175"/>
              <a:ext cx="2982924" cy="2984121"/>
            </a:xfrm>
            <a:prstGeom prst="ellipse">
              <a:avLst/>
            </a:prstGeom>
            <a:solidFill>
              <a:srgbClr val="41F0D1">
                <a:alpha val="33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/>
              </a:endParaRPr>
            </a:p>
          </p:txBody>
        </p:sp>
        <p:sp>
          <p:nvSpPr>
            <p:cNvPr id="117768" name="Rectangle 2"/>
            <p:cNvSpPr>
              <a:spLocks noChangeArrowheads="1"/>
            </p:cNvSpPr>
            <p:nvPr/>
          </p:nvSpPr>
          <p:spPr bwMode="auto">
            <a:xfrm>
              <a:off x="3533514" y="2001837"/>
              <a:ext cx="1833175" cy="521282"/>
            </a:xfrm>
            <a:prstGeom prst="rect">
              <a:avLst/>
            </a:prstGeom>
            <a:solidFill>
              <a:srgbClr val="4BACC6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科技实现力</a:t>
              </a:r>
            </a:p>
          </p:txBody>
        </p:sp>
        <p:sp>
          <p:nvSpPr>
            <p:cNvPr id="117769" name="Rectangle 8"/>
            <p:cNvSpPr>
              <a:spLocks noChangeArrowheads="1"/>
            </p:cNvSpPr>
            <p:nvPr/>
          </p:nvSpPr>
          <p:spPr bwMode="auto">
            <a:xfrm>
              <a:off x="5091589" y="4596467"/>
              <a:ext cx="1833175" cy="521282"/>
            </a:xfrm>
            <a:prstGeom prst="rect">
              <a:avLst/>
            </a:prstGeom>
            <a:solidFill>
              <a:srgbClr val="4BACC6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系统整合力</a:t>
              </a:r>
            </a:p>
          </p:txBody>
        </p:sp>
        <p:sp>
          <p:nvSpPr>
            <p:cNvPr id="117770" name="Rectangle 9"/>
            <p:cNvSpPr>
              <a:spLocks noChangeArrowheads="1"/>
            </p:cNvSpPr>
            <p:nvPr/>
          </p:nvSpPr>
          <p:spPr bwMode="auto">
            <a:xfrm>
              <a:off x="1954122" y="4596467"/>
              <a:ext cx="1833175" cy="521282"/>
            </a:xfrm>
            <a:prstGeom prst="rect">
              <a:avLst/>
            </a:prstGeom>
            <a:solidFill>
              <a:srgbClr val="4BACC6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设计驱动力</a:t>
              </a:r>
            </a:p>
          </p:txBody>
        </p:sp>
        <p:sp>
          <p:nvSpPr>
            <p:cNvPr id="117771" name="Rectangle 3"/>
            <p:cNvSpPr>
              <a:spLocks noChangeArrowheads="1"/>
            </p:cNvSpPr>
            <p:nvPr/>
          </p:nvSpPr>
          <p:spPr bwMode="auto">
            <a:xfrm>
              <a:off x="3391460" y="3210888"/>
              <a:ext cx="2105495" cy="10946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kumimoji="1" lang="zh-CN" altLang="en-US">
                  <a:latin typeface="微软雅黑" pitchFamily="34" charset="-122"/>
                  <a:ea typeface="微软雅黑" pitchFamily="34" charset="-122"/>
                  <a:cs typeface="Hiragino Sans GB W3"/>
                </a:rPr>
                <a:t>创新人才培养</a:t>
              </a:r>
            </a:p>
          </p:txBody>
        </p:sp>
      </p:grpSp>
      <p:sp>
        <p:nvSpPr>
          <p:cNvPr id="117764" name="Slide Number Placeholder 2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35125D9-E792-47C4-8DE3-883C940C9D27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24</a:t>
            </a:fld>
            <a:endParaRPr lang="en-US" altLang="zh-CN" smtClean="0">
              <a:ea typeface="宋体" charset="-122"/>
            </a:endParaRPr>
          </a:p>
        </p:txBody>
      </p:sp>
      <p:sp>
        <p:nvSpPr>
          <p:cNvPr id="37" name="文本框 10"/>
          <p:cNvSpPr txBox="1">
            <a:spLocks noChangeArrowheads="1"/>
          </p:cNvSpPr>
          <p:nvPr/>
        </p:nvSpPr>
        <p:spPr bwMode="auto">
          <a:xfrm>
            <a:off x="3735388" y="2760008"/>
            <a:ext cx="354965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24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宽进严出</a:t>
            </a:r>
            <a:endParaRPr kumimoji="1" lang="en-US" altLang="zh-CN" sz="2400" b="1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Hiragino Sans GB W3"/>
            </a:endParaRPr>
          </a:p>
          <a:p>
            <a:pPr algn="ctr"/>
            <a:r>
              <a:rPr kumimoji="1" lang="zh-CN" altLang="en-US" sz="16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Hiragino Sans GB W3"/>
              </a:rPr>
              <a:t>基于成果及过程的综合评价遴选体系</a:t>
            </a:r>
            <a:endParaRPr kumimoji="1" lang="zh-CN" altLang="en-US" sz="16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Hiragino Sans GB W3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TextBox 2"/>
          <p:cNvSpPr txBox="1">
            <a:spLocks noChangeArrowheads="1"/>
          </p:cNvSpPr>
          <p:nvPr/>
        </p:nvSpPr>
        <p:spPr bwMode="auto">
          <a:xfrm>
            <a:off x="3992563" y="3906838"/>
            <a:ext cx="1198562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云制造</a:t>
            </a:r>
            <a:endParaRPr lang="en-US" altLang="zh-CN" sz="2400" b="1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26978" name="Picture 4" descr="1-2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98988" y="1598613"/>
            <a:ext cx="1849437" cy="142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6979" name="Picture 5" descr="捕获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401888" y="2398713"/>
            <a:ext cx="1843087" cy="50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6980" name="Picture 6" descr="th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191125" y="5091113"/>
            <a:ext cx="2230438" cy="928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6981" name="Picture 7" descr="logo.png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473200" y="5360988"/>
            <a:ext cx="2692400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6982" name="Picture 8" descr="3-2.png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815138" y="1936750"/>
            <a:ext cx="1765300" cy="992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6983" name="TextBox 9"/>
          <p:cNvSpPr txBox="1">
            <a:spLocks noChangeArrowheads="1"/>
          </p:cNvSpPr>
          <p:nvPr/>
        </p:nvSpPr>
        <p:spPr bwMode="auto">
          <a:xfrm>
            <a:off x="493713" y="3087688"/>
            <a:ext cx="156845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latin typeface="微软雅黑" pitchFamily="34" charset="-122"/>
                <a:ea typeface="微软雅黑" pitchFamily="34" charset="-122"/>
              </a:rPr>
              <a:t>信息安全教育</a:t>
            </a:r>
            <a:endParaRPr lang="en-US" altLang="zh-CN" b="1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6984" name="TextBox 10"/>
          <p:cNvSpPr txBox="1">
            <a:spLocks noChangeArrowheads="1"/>
          </p:cNvSpPr>
          <p:nvPr/>
        </p:nvSpPr>
        <p:spPr bwMode="auto">
          <a:xfrm>
            <a:off x="2520950" y="3087688"/>
            <a:ext cx="1570038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latin typeface="微软雅黑" pitchFamily="34" charset="-122"/>
                <a:ea typeface="微软雅黑" pitchFamily="34" charset="-122"/>
              </a:rPr>
              <a:t>协作工具使用</a:t>
            </a:r>
            <a:endParaRPr lang="en-US" altLang="zh-CN" b="1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6985" name="TextBox 11"/>
          <p:cNvSpPr txBox="1">
            <a:spLocks noChangeArrowheads="1"/>
          </p:cNvSpPr>
          <p:nvPr/>
        </p:nvSpPr>
        <p:spPr bwMode="auto">
          <a:xfrm>
            <a:off x="4614863" y="3087688"/>
            <a:ext cx="17843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latin typeface="微软雅黑" pitchFamily="34" charset="-122"/>
                <a:ea typeface="微软雅黑" pitchFamily="34" charset="-122"/>
              </a:rPr>
              <a:t>成果交易及共享</a:t>
            </a:r>
            <a:endParaRPr lang="en-US" altLang="zh-CN" b="1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6986" name="TextBox 12"/>
          <p:cNvSpPr txBox="1">
            <a:spLocks noChangeArrowheads="1"/>
          </p:cNvSpPr>
          <p:nvPr/>
        </p:nvSpPr>
        <p:spPr bwMode="auto">
          <a:xfrm>
            <a:off x="7034213" y="3087688"/>
            <a:ext cx="1327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b="1">
                <a:latin typeface="微软雅黑" pitchFamily="34" charset="-122"/>
                <a:ea typeface="微软雅黑" pitchFamily="34" charset="-122"/>
              </a:rPr>
              <a:t>大数据处理</a:t>
            </a:r>
          </a:p>
        </p:txBody>
      </p:sp>
      <p:sp>
        <p:nvSpPr>
          <p:cNvPr id="126987" name="TextBox 14"/>
          <p:cNvSpPr txBox="1">
            <a:spLocks noChangeArrowheads="1"/>
          </p:cNvSpPr>
          <p:nvPr/>
        </p:nvSpPr>
        <p:spPr bwMode="auto">
          <a:xfrm>
            <a:off x="3992563" y="4270375"/>
            <a:ext cx="1198562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latin typeface="微软雅黑" pitchFamily="34" charset="-122"/>
                <a:ea typeface="微软雅黑" pitchFamily="34" charset="-122"/>
              </a:rPr>
              <a:t>云服务</a:t>
            </a:r>
            <a:endParaRPr lang="en-US" altLang="zh-CN" sz="2400" b="1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26988" name="Picture 22" descr="捕获-2.PNG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322513" y="1698625"/>
            <a:ext cx="1820862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1" name="Straight Connector 20"/>
          <p:cNvCxnSpPr/>
          <p:nvPr/>
        </p:nvCxnSpPr>
        <p:spPr>
          <a:xfrm>
            <a:off x="276225" y="3582988"/>
            <a:ext cx="8677275" cy="0"/>
          </a:xfrm>
          <a:prstGeom prst="line">
            <a:avLst/>
          </a:prstGeom>
          <a:ln w="38100">
            <a:solidFill>
              <a:srgbClr val="7030A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6990" name="Picture 3" descr="C:\Users\chensiyuan\Desktop\基础工业训练中心搬迁计划\图片\title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27063" y="2047875"/>
            <a:ext cx="10477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6991" name="Picture 4" descr="C:\Users\chensiyuan\Desktop\基础工业训练中心搬迁计划\图片\PGP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27063" y="2667000"/>
            <a:ext cx="1190625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6992" name="Picture 5" descr="C:\Users\chensiyuan\Desktop\基础工业训练中心搬迁计划\图片\RSA.gif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688975" y="1501775"/>
            <a:ext cx="101123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itle 1"/>
          <p:cNvSpPr txBox="1">
            <a:spLocks/>
          </p:cNvSpPr>
          <p:nvPr/>
        </p:nvSpPr>
        <p:spPr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pPr defTabSz="914400">
              <a:defRPr/>
            </a:pP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群体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协作的基石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OBE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数据采集与分析</a:t>
            </a:r>
            <a:endParaRPr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5731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74EBB87-4F17-4BE2-8350-E2CCC7B18C7C}" type="slidenum">
              <a:rPr lang="en-US" altLang="zh-CN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25</a:t>
            </a:fld>
            <a:endParaRPr lang="en-US" altLang="zh-CN" smtClean="0"/>
          </a:p>
        </p:txBody>
      </p:sp>
      <p:pic>
        <p:nvPicPr>
          <p:cNvPr id="126995" name="图片 1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2211388" y="1417638"/>
            <a:ext cx="2033587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直线连接符 52"/>
          <p:cNvCxnSpPr/>
          <p:nvPr/>
        </p:nvCxnSpPr>
        <p:spPr>
          <a:xfrm>
            <a:off x="6686550" y="3933825"/>
            <a:ext cx="0" cy="4365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直线连接符 50"/>
          <p:cNvCxnSpPr/>
          <p:nvPr/>
        </p:nvCxnSpPr>
        <p:spPr>
          <a:xfrm>
            <a:off x="1201738" y="3933825"/>
            <a:ext cx="0" cy="4365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直线连接符 43"/>
          <p:cNvCxnSpPr/>
          <p:nvPr/>
        </p:nvCxnSpPr>
        <p:spPr>
          <a:xfrm>
            <a:off x="1714500" y="4505325"/>
            <a:ext cx="4448175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线连接符 41"/>
          <p:cNvCxnSpPr/>
          <p:nvPr/>
        </p:nvCxnSpPr>
        <p:spPr>
          <a:xfrm>
            <a:off x="1714500" y="3800475"/>
            <a:ext cx="4448175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Parallelogram 1"/>
          <p:cNvSpPr/>
          <p:nvPr/>
        </p:nvSpPr>
        <p:spPr>
          <a:xfrm>
            <a:off x="1857375" y="1516063"/>
            <a:ext cx="4478338" cy="1649412"/>
          </a:xfrm>
          <a:prstGeom prst="parallelogram">
            <a:avLst>
              <a:gd name="adj" fmla="val 60180"/>
            </a:avLst>
          </a:prstGeom>
          <a:solidFill>
            <a:srgbClr val="FF7F7F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创客空间</a:t>
            </a:r>
            <a:endParaRPr kumimoji="1"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kumimoji="1"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开放展示</a:t>
            </a:r>
            <a:endParaRPr kumimoji="1"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kumimoji="1"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网络课程</a:t>
            </a:r>
            <a:endParaRPr kumimoji="1"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kumimoji="1"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创客教育</a:t>
            </a:r>
            <a:endParaRPr kumimoji="1"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kumimoji="1"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创客活动</a:t>
            </a:r>
            <a:endParaRPr kumimoji="1"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kumimoji="1"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创客竞赛</a:t>
            </a:r>
          </a:p>
        </p:txBody>
      </p:sp>
      <p:sp>
        <p:nvSpPr>
          <p:cNvPr id="13" name="Parallelogram 12"/>
          <p:cNvSpPr/>
          <p:nvPr/>
        </p:nvSpPr>
        <p:spPr>
          <a:xfrm>
            <a:off x="250825" y="5227638"/>
            <a:ext cx="8607425" cy="846137"/>
          </a:xfrm>
          <a:prstGeom prst="parallelogram">
            <a:avLst>
              <a:gd name="adj" fmla="val 60180"/>
            </a:avLst>
          </a:prstGeom>
          <a:solidFill>
            <a:srgbClr val="7FB7DF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基础工业训练</a:t>
            </a:r>
            <a:endParaRPr kumimoji="1"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kumimoji="1"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特种制造</a:t>
            </a:r>
            <a:r>
              <a:rPr kumimoji="1"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kumimoji="1"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先进生产系统</a:t>
            </a:r>
            <a:r>
              <a:rPr kumimoji="1"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kumimoji="1"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先进制造体验</a:t>
            </a:r>
            <a:endParaRPr kumimoji="1"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Parallelogram 25"/>
          <p:cNvSpPr/>
          <p:nvPr/>
        </p:nvSpPr>
        <p:spPr>
          <a:xfrm>
            <a:off x="5453063" y="1516063"/>
            <a:ext cx="2116137" cy="1658937"/>
          </a:xfrm>
          <a:prstGeom prst="parallelogram">
            <a:avLst>
              <a:gd name="adj" fmla="val 60180"/>
            </a:avLst>
          </a:prstGeom>
          <a:solidFill>
            <a:srgbClr val="FF7F7F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社团</a:t>
            </a:r>
          </a:p>
        </p:txBody>
      </p:sp>
      <p:sp>
        <p:nvSpPr>
          <p:cNvPr id="27" name="Parallelogram 26"/>
          <p:cNvSpPr/>
          <p:nvPr/>
        </p:nvSpPr>
        <p:spPr>
          <a:xfrm>
            <a:off x="623888" y="1516063"/>
            <a:ext cx="2073275" cy="1658937"/>
          </a:xfrm>
          <a:prstGeom prst="parallelogram">
            <a:avLst>
              <a:gd name="adj" fmla="val 60180"/>
            </a:avLst>
          </a:prstGeom>
          <a:solidFill>
            <a:srgbClr val="FF7F7F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创新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团队</a:t>
            </a:r>
          </a:p>
        </p:txBody>
      </p:sp>
      <p:cxnSp>
        <p:nvCxnSpPr>
          <p:cNvPr id="4" name="肘形连接符 3"/>
          <p:cNvCxnSpPr>
            <a:stCxn id="27" idx="5"/>
            <a:endCxn id="64" idx="5"/>
          </p:cNvCxnSpPr>
          <p:nvPr/>
        </p:nvCxnSpPr>
        <p:spPr>
          <a:xfrm rot="10800000" flipV="1">
            <a:off x="671513" y="2346325"/>
            <a:ext cx="450850" cy="1436688"/>
          </a:xfrm>
          <a:prstGeom prst="bentConnector3">
            <a:avLst>
              <a:gd name="adj1" fmla="val 184234"/>
            </a:avLst>
          </a:prstGeom>
          <a:ln>
            <a:prstDash val="sys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/>
          <p:cNvCxnSpPr>
            <a:stCxn id="26" idx="2"/>
            <a:endCxn id="62" idx="2"/>
          </p:cNvCxnSpPr>
          <p:nvPr/>
        </p:nvCxnSpPr>
        <p:spPr>
          <a:xfrm>
            <a:off x="7070725" y="2346325"/>
            <a:ext cx="115888" cy="1436688"/>
          </a:xfrm>
          <a:prstGeom prst="bentConnector3">
            <a:avLst>
              <a:gd name="adj1" fmla="val 624363"/>
            </a:avLst>
          </a:prstGeom>
          <a:ln>
            <a:solidFill>
              <a:schemeClr val="accent6"/>
            </a:solidFill>
            <a:prstDash val="sys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/>
          <p:nvPr/>
        </p:nvCxnSpPr>
        <p:spPr>
          <a:xfrm flipV="1">
            <a:off x="6335713" y="4816475"/>
            <a:ext cx="0" cy="381000"/>
          </a:xfrm>
          <a:prstGeom prst="straightConnector1">
            <a:avLst/>
          </a:prstGeom>
          <a:ln>
            <a:solidFill>
              <a:schemeClr val="accent6"/>
            </a:solidFill>
            <a:prstDash val="sys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>
            <a:off x="1243013" y="4816475"/>
            <a:ext cx="0" cy="381000"/>
          </a:xfrm>
          <a:prstGeom prst="straightConnector1">
            <a:avLst/>
          </a:prstGeom>
          <a:ln>
            <a:prstDash val="sysDash"/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037" name="文本框 44"/>
          <p:cNvSpPr txBox="1">
            <a:spLocks noChangeArrowheads="1"/>
          </p:cNvSpPr>
          <p:nvPr/>
        </p:nvSpPr>
        <p:spPr bwMode="auto">
          <a:xfrm>
            <a:off x="6869113" y="1668463"/>
            <a:ext cx="8001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产生创意</a:t>
            </a:r>
          </a:p>
        </p:txBody>
      </p:sp>
      <p:sp>
        <p:nvSpPr>
          <p:cNvPr id="129038" name="文本框 45"/>
          <p:cNvSpPr txBox="1">
            <a:spLocks noChangeArrowheads="1"/>
          </p:cNvSpPr>
          <p:nvPr/>
        </p:nvSpPr>
        <p:spPr bwMode="auto">
          <a:xfrm>
            <a:off x="6427788" y="4870450"/>
            <a:ext cx="800100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快速制作</a:t>
            </a:r>
          </a:p>
        </p:txBody>
      </p:sp>
      <p:sp>
        <p:nvSpPr>
          <p:cNvPr id="129039" name="文本框 46"/>
          <p:cNvSpPr txBox="1">
            <a:spLocks noChangeArrowheads="1"/>
          </p:cNvSpPr>
          <p:nvPr/>
        </p:nvSpPr>
        <p:spPr bwMode="auto">
          <a:xfrm>
            <a:off x="7161213" y="4535488"/>
            <a:ext cx="8001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创意孵化</a:t>
            </a:r>
          </a:p>
        </p:txBody>
      </p:sp>
      <p:sp>
        <p:nvSpPr>
          <p:cNvPr id="129040" name="文本框 47"/>
          <p:cNvSpPr txBox="1">
            <a:spLocks noChangeArrowheads="1"/>
          </p:cNvSpPr>
          <p:nvPr/>
        </p:nvSpPr>
        <p:spPr bwMode="auto">
          <a:xfrm>
            <a:off x="298450" y="4870450"/>
            <a:ext cx="800100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产品原型</a:t>
            </a:r>
          </a:p>
        </p:txBody>
      </p:sp>
      <p:sp>
        <p:nvSpPr>
          <p:cNvPr id="129041" name="文本框 48"/>
          <p:cNvSpPr txBox="1">
            <a:spLocks noChangeArrowheads="1"/>
          </p:cNvSpPr>
          <p:nvPr/>
        </p:nvSpPr>
        <p:spPr bwMode="auto">
          <a:xfrm>
            <a:off x="-73025" y="4165600"/>
            <a:ext cx="801688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产品迭代</a:t>
            </a:r>
          </a:p>
        </p:txBody>
      </p:sp>
      <p:sp>
        <p:nvSpPr>
          <p:cNvPr id="129042" name="文本框 49"/>
          <p:cNvSpPr txBox="1">
            <a:spLocks noChangeArrowheads="1"/>
          </p:cNvSpPr>
          <p:nvPr/>
        </p:nvSpPr>
        <p:spPr bwMode="auto">
          <a:xfrm>
            <a:off x="455613" y="1657350"/>
            <a:ext cx="825500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精益开发</a:t>
            </a:r>
          </a:p>
        </p:txBody>
      </p:sp>
      <p:sp>
        <p:nvSpPr>
          <p:cNvPr id="129043" name="文本框 59"/>
          <p:cNvSpPr txBox="1">
            <a:spLocks noChangeArrowheads="1"/>
          </p:cNvSpPr>
          <p:nvPr/>
        </p:nvSpPr>
        <p:spPr bwMode="auto">
          <a:xfrm>
            <a:off x="7910513" y="2609850"/>
            <a:ext cx="8001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导师团队</a:t>
            </a:r>
            <a:endParaRPr kumimoji="1" lang="en-US" altLang="zh-CN" sz="1200">
              <a:latin typeface="微软雅黑" pitchFamily="34" charset="-122"/>
              <a:ea typeface="微软雅黑" pitchFamily="34" charset="-122"/>
            </a:endParaRPr>
          </a:p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协调资源</a:t>
            </a:r>
            <a:endParaRPr kumimoji="1" lang="en-US" altLang="zh-CN" sz="1200">
              <a:latin typeface="微软雅黑" pitchFamily="34" charset="-122"/>
              <a:ea typeface="微软雅黑" pitchFamily="34" charset="-122"/>
            </a:endParaRPr>
          </a:p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日常培训</a:t>
            </a:r>
            <a:endParaRPr kumimoji="1" lang="en-US" altLang="zh-CN" sz="1200">
              <a:latin typeface="微软雅黑" pitchFamily="34" charset="-122"/>
              <a:ea typeface="微软雅黑" pitchFamily="34" charset="-122"/>
            </a:endParaRPr>
          </a:p>
          <a:p>
            <a:r>
              <a:rPr kumimoji="1" lang="zh-CN" altLang="en-US" sz="1200">
                <a:latin typeface="微软雅黑" pitchFamily="34" charset="-122"/>
                <a:ea typeface="微软雅黑" pitchFamily="34" charset="-122"/>
              </a:rPr>
              <a:t>团队指导</a:t>
            </a:r>
            <a:endParaRPr kumimoji="1" lang="en-US" altLang="zh-CN" sz="12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Parallelogram 8"/>
          <p:cNvSpPr/>
          <p:nvPr/>
        </p:nvSpPr>
        <p:spPr>
          <a:xfrm>
            <a:off x="6002338" y="3532188"/>
            <a:ext cx="1335087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情感媒体实验室</a:t>
            </a:r>
          </a:p>
        </p:txBody>
      </p:sp>
      <p:sp>
        <p:nvSpPr>
          <p:cNvPr id="63" name="Parallelogram 13"/>
          <p:cNvSpPr/>
          <p:nvPr/>
        </p:nvSpPr>
        <p:spPr>
          <a:xfrm>
            <a:off x="3262313" y="3532188"/>
            <a:ext cx="1335087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创客教育实验室</a:t>
            </a:r>
          </a:p>
        </p:txBody>
      </p:sp>
      <p:sp>
        <p:nvSpPr>
          <p:cNvPr id="64" name="Parallelogram 14"/>
          <p:cNvSpPr/>
          <p:nvPr/>
        </p:nvSpPr>
        <p:spPr>
          <a:xfrm>
            <a:off x="520700" y="3532188"/>
            <a:ext cx="1336675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zh-CN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XLP</a:t>
            </a:r>
            <a:r>
              <a:rPr kumimoji="1"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极限学习实验室</a:t>
            </a:r>
          </a:p>
        </p:txBody>
      </p:sp>
      <p:sp>
        <p:nvSpPr>
          <p:cNvPr id="65" name="Parallelogram 15"/>
          <p:cNvSpPr/>
          <p:nvPr/>
        </p:nvSpPr>
        <p:spPr>
          <a:xfrm>
            <a:off x="1925638" y="3532188"/>
            <a:ext cx="1336675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设计与科技实验室</a:t>
            </a:r>
          </a:p>
        </p:txBody>
      </p:sp>
      <p:sp>
        <p:nvSpPr>
          <p:cNvPr id="66" name="Parallelogram 16"/>
          <p:cNvSpPr/>
          <p:nvPr/>
        </p:nvSpPr>
        <p:spPr>
          <a:xfrm>
            <a:off x="4667250" y="3532188"/>
            <a:ext cx="1335088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机器人实验室</a:t>
            </a:r>
          </a:p>
        </p:txBody>
      </p:sp>
      <p:sp>
        <p:nvSpPr>
          <p:cNvPr id="67" name="Parallelogram 17"/>
          <p:cNvSpPr/>
          <p:nvPr/>
        </p:nvSpPr>
        <p:spPr>
          <a:xfrm>
            <a:off x="6002338" y="4238625"/>
            <a:ext cx="1335087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kumimoji="1"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新实验室</a:t>
            </a:r>
          </a:p>
        </p:txBody>
      </p:sp>
      <p:sp>
        <p:nvSpPr>
          <p:cNvPr id="68" name="Parallelogram 18"/>
          <p:cNvSpPr/>
          <p:nvPr/>
        </p:nvSpPr>
        <p:spPr>
          <a:xfrm>
            <a:off x="3262313" y="4238625"/>
            <a:ext cx="1335087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r>
              <a:rPr kumimoji="1"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</a:t>
            </a:r>
          </a:p>
        </p:txBody>
      </p:sp>
      <p:sp>
        <p:nvSpPr>
          <p:cNvPr id="69" name="Parallelogram 19"/>
          <p:cNvSpPr/>
          <p:nvPr/>
        </p:nvSpPr>
        <p:spPr>
          <a:xfrm>
            <a:off x="520700" y="4238625"/>
            <a:ext cx="1336675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电子工程创新实验室</a:t>
            </a:r>
          </a:p>
        </p:txBody>
      </p:sp>
      <p:sp>
        <p:nvSpPr>
          <p:cNvPr id="70" name="Parallelogram 20"/>
          <p:cNvSpPr/>
          <p:nvPr/>
        </p:nvSpPr>
        <p:spPr>
          <a:xfrm>
            <a:off x="1925638" y="4238625"/>
            <a:ext cx="1336675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kumimoji="1"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</a:t>
            </a:r>
          </a:p>
        </p:txBody>
      </p:sp>
      <p:sp>
        <p:nvSpPr>
          <p:cNvPr id="71" name="Parallelogram 21"/>
          <p:cNvSpPr/>
          <p:nvPr/>
        </p:nvSpPr>
        <p:spPr>
          <a:xfrm>
            <a:off x="4667250" y="4238625"/>
            <a:ext cx="1335088" cy="501650"/>
          </a:xfrm>
          <a:prstGeom prst="parallelogram">
            <a:avLst>
              <a:gd name="adj" fmla="val 60180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kumimoji="1"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quarter" idx="11"/>
          </p:nvPr>
        </p:nvSpPr>
        <p:spPr>
          <a:xfrm>
            <a:off x="457200" y="6467475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zh-CN" b="1" dirty="0" err="1">
                <a:latin typeface="微软雅黑" panose="020B0503020204020204" pitchFamily="34" charset="-122"/>
              </a:rPr>
              <a:t>M.Space</a:t>
            </a:r>
            <a:r>
              <a:rPr lang="en-US" altLang="zh-CN" b="1" dirty="0">
                <a:latin typeface="微软雅黑" panose="020B0503020204020204" pitchFamily="34" charset="-122"/>
              </a:rPr>
              <a:t> – </a:t>
            </a:r>
            <a:r>
              <a:rPr lang="zh-CN" altLang="en-US" b="1" dirty="0">
                <a:latin typeface="微软雅黑" panose="020B0503020204020204" pitchFamily="34" charset="-122"/>
              </a:rPr>
              <a:t>创制未来</a:t>
            </a:r>
            <a:endParaRPr lang="en-US" b="1" dirty="0">
              <a:latin typeface="微软雅黑" panose="020B0503020204020204" pitchFamily="34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2"/>
          </p:nvPr>
        </p:nvSpPr>
        <p:spPr>
          <a:xfrm>
            <a:off x="3124200" y="6467475"/>
            <a:ext cx="2895600" cy="365125"/>
          </a:xfrm>
        </p:spPr>
        <p:txBody>
          <a:bodyPr/>
          <a:lstStyle/>
          <a:p>
            <a:pPr>
              <a:defRPr/>
            </a:pPr>
            <a:r>
              <a:t>清华跨界创客基地</a:t>
            </a:r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0"/>
          </p:nvPr>
        </p:nvSpPr>
        <p:spPr>
          <a:xfrm>
            <a:off x="8126413" y="6519863"/>
            <a:ext cx="731837" cy="261937"/>
          </a:xfrm>
        </p:spPr>
        <p:txBody>
          <a:bodyPr/>
          <a:lstStyle/>
          <a:p>
            <a:pPr>
              <a:defRPr/>
            </a:pPr>
            <a:r>
              <a:rPr lang="en-US" altLang="zh-CN"/>
              <a:t>Page </a:t>
            </a:r>
            <a:fld id="{DF66D3E4-1297-4E83-A0F4-F2BBCB2792EF}" type="slidenum">
              <a:rPr lang="en-US" altLang="zh-CN"/>
              <a:pPr>
                <a:defRPr/>
              </a:pPr>
              <a:t>26</a:t>
            </a:fld>
            <a:endParaRPr lang="en-US"/>
          </a:p>
        </p:txBody>
      </p:sp>
      <p:sp>
        <p:nvSpPr>
          <p:cNvPr id="129057" name="矩形 4"/>
          <p:cNvSpPr>
            <a:spLocks noChangeArrowheads="1"/>
          </p:cNvSpPr>
          <p:nvPr/>
        </p:nvSpPr>
        <p:spPr bwMode="auto">
          <a:xfrm>
            <a:off x="520700" y="287994"/>
            <a:ext cx="538961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defTabSz="914400" eaLnBrk="0" hangingPunct="0"/>
            <a:r>
              <a:rPr lang="en-US" altLang="zh-CN" sz="2800" kern="0" dirty="0">
                <a:solidFill>
                  <a:srgbClr val="CC339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1</a:t>
            </a:r>
            <a:r>
              <a:rPr lang="zh-CN" altLang="en-US" sz="2800" kern="0" dirty="0">
                <a:solidFill>
                  <a:srgbClr val="CC339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个空间</a:t>
            </a:r>
            <a:r>
              <a:rPr lang="en-US" altLang="zh-CN" sz="2800" kern="0" dirty="0">
                <a:solidFill>
                  <a:srgbClr val="CC339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+10</a:t>
            </a:r>
            <a:r>
              <a:rPr lang="zh-CN" altLang="en-US" sz="2800" kern="0" dirty="0">
                <a:solidFill>
                  <a:srgbClr val="CC339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个实验室的发展计划</a:t>
            </a:r>
            <a:endParaRPr lang="en-US" altLang="zh-CN" sz="2800" kern="0" dirty="0">
              <a:solidFill>
                <a:srgbClr val="CC339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570788" y="2019300"/>
            <a:ext cx="1441450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战略指导委员会</a:t>
            </a:r>
            <a:endParaRPr lang="en-US" altLang="zh-CN" sz="1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570788" y="3779838"/>
            <a:ext cx="1441450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协作运行委员会</a:t>
            </a:r>
            <a:endParaRPr lang="en-US" altLang="zh-CN" sz="1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3" name="Content Placeholder 2"/>
          <p:cNvSpPr>
            <a:spLocks noGrp="1"/>
          </p:cNvSpPr>
          <p:nvPr>
            <p:ph idx="1"/>
          </p:nvPr>
        </p:nvSpPr>
        <p:spPr>
          <a:xfrm>
            <a:off x="638038" y="1798638"/>
            <a:ext cx="7969250" cy="4416425"/>
          </a:xfrm>
        </p:spPr>
        <p:txBody>
          <a:bodyPr/>
          <a:lstStyle/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选修课程：面向全校本科生的选修课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 x 2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＝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120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人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/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学年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竞赛活动：创客马拉松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 x 2=200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人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/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年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培训活动：</a:t>
            </a:r>
            <a:r>
              <a:rPr lang="en-US" altLang="zh-CN" sz="2000" dirty="0" err="1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Designow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创意工作坊、学生自主课程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=300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人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/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年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队伍建设：教师</a:t>
            </a:r>
            <a:r>
              <a:rPr lang="en-US" altLang="en-US" sz="2000" dirty="0" err="1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沙龙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、助教培训＝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30~50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人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/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年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自主项目：设计驱动的创客项目＝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20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项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/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年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展示活动：创客嘉年华、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Demo Day = 2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次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国际交流：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Stanford/MIT/Berkeley/CMU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联合工作坊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=2~4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次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协会社团：支持创客空间协会、高校创客联盟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 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01720" y="220042"/>
            <a:ext cx="6911975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defPPr>
              <a:defRPr lang="en-US"/>
            </a:defPPr>
            <a:lvl1pPr defTabSz="914400" eaLnBrk="0" hangingPunct="0">
              <a:defRPr sz="2800" kern="0">
                <a:solidFill>
                  <a:srgbClr val="CC339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2pPr>
            <a:lvl3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3pPr>
            <a:lvl4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4pPr>
            <a:lvl5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r>
              <a:rPr lang="zh-CN" altLang="en-US" sz="2000" dirty="0" smtClean="0"/>
              <a:t>实验室</a:t>
            </a:r>
            <a:r>
              <a:rPr lang="zh-CN" altLang="en-US" sz="2000" dirty="0"/>
              <a:t>建设案例：设计与科技开放实验室（输出</a:t>
            </a:r>
            <a:r>
              <a:rPr lang="en-US" altLang="zh-CN" sz="2000" dirty="0"/>
              <a:t>/</a:t>
            </a:r>
            <a:r>
              <a:rPr lang="zh-CN" altLang="en-US" sz="2000" dirty="0"/>
              <a:t>贡献）</a:t>
            </a:r>
            <a:endParaRPr lang="en-US" altLang="zh-CN" sz="2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1" name="Content Placeholder 2"/>
          <p:cNvSpPr>
            <a:spLocks noGrp="1"/>
          </p:cNvSpPr>
          <p:nvPr>
            <p:ph idx="1"/>
          </p:nvPr>
        </p:nvSpPr>
        <p:spPr>
          <a:xfrm>
            <a:off x="642938" y="1798638"/>
            <a:ext cx="8043862" cy="4416425"/>
          </a:xfrm>
        </p:spPr>
        <p:txBody>
          <a:bodyPr/>
          <a:lstStyle/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空间支持：中心提供一定面积的课程研发与项目实验空间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设备支持：购置专业设备、具有中心设备的优惠使用权限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师资岗位：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Fellow/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导师团编制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2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名、驻校导师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3-4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名、助教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5~6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名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管理岗位：聘用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1~2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名管理、技术人员支持</a:t>
            </a:r>
            <a:r>
              <a:rPr lang="en-US" altLang="en-US" sz="2000" dirty="0" err="1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运营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和研发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项目经费：提供一定量的课程经费、活动经费与筹集机制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实践项目：配置一定数量的</a:t>
            </a:r>
            <a:r>
              <a:rPr lang="en-US" altLang="zh-CN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SRT</a:t>
            </a: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项目指标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基金支持：借助校友力量与企业建立专项创新基金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 marL="0" indent="0">
              <a:spcBef>
                <a:spcPts val="1200"/>
              </a:spcBef>
              <a:buFont typeface="Wingdings" pitchFamily="2" charset="2"/>
              <a:buNone/>
            </a:pPr>
            <a:r>
              <a:rPr lang="zh-CN" altLang="en-US" sz="2000" dirty="0" smtClean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评价机制：学校层面对教师在评价方面给予政策支持</a:t>
            </a:r>
            <a:endParaRPr lang="en-US" altLang="zh-CN" sz="2000" dirty="0" smtClean="0">
              <a:solidFill>
                <a:srgbClr val="002060"/>
              </a:solidFill>
              <a:latin typeface="微软雅黑" pitchFamily="34" charset="-122"/>
              <a:ea typeface="微软雅黑" pitchFamily="34" charset="-122"/>
              <a:cs typeface="Heiti SC Ligh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01719" y="220041"/>
            <a:ext cx="6911975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defPPr>
              <a:defRPr lang="en-US"/>
            </a:defPPr>
            <a:lvl1pPr defTabSz="914400" eaLnBrk="0" hangingPunct="0">
              <a:defRPr sz="2800" kern="0">
                <a:solidFill>
                  <a:srgbClr val="CC339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2pPr>
            <a:lvl3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3pPr>
            <a:lvl4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4pPr>
            <a:lvl5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r>
              <a:rPr lang="zh-CN" altLang="en-US" sz="2000" dirty="0" smtClean="0"/>
              <a:t>实验室</a:t>
            </a:r>
            <a:r>
              <a:rPr lang="zh-CN" altLang="en-US" sz="2000" dirty="0"/>
              <a:t>建设案例：设计与科技开放实验室（输入</a:t>
            </a:r>
            <a:r>
              <a:rPr lang="en-US" altLang="zh-CN" sz="2000" dirty="0"/>
              <a:t>/</a:t>
            </a:r>
            <a:r>
              <a:rPr lang="en-US" altLang="en-US" sz="2000" dirty="0"/>
              <a:t>支持</a:t>
            </a:r>
            <a:r>
              <a:rPr lang="zh-CN" altLang="en-US" sz="2000" dirty="0"/>
              <a:t>）</a:t>
            </a:r>
            <a:endParaRPr lang="en-US" altLang="zh-CN" sz="2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0" hangingPunct="0"/>
            <a:r>
              <a:rPr lang="zh-CN" altLang="en-US" sz="2800" dirty="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项目建设投入</a:t>
            </a:r>
          </a:p>
        </p:txBody>
      </p:sp>
      <p:graphicFrame>
        <p:nvGraphicFramePr>
          <p:cNvPr id="123932" name="Group 28"/>
          <p:cNvGraphicFramePr>
            <a:graphicFrameLocks noGrp="1"/>
          </p:cNvGraphicFramePr>
          <p:nvPr/>
        </p:nvGraphicFramePr>
        <p:xfrm>
          <a:off x="1219200" y="1276350"/>
          <a:ext cx="6230938" cy="4952757"/>
        </p:xfrm>
        <a:graphic>
          <a:graphicData uri="http://schemas.openxmlformats.org/drawingml/2006/table">
            <a:tbl>
              <a:tblPr/>
              <a:tblGrid>
                <a:gridCol w="3552825"/>
                <a:gridCol w="962025"/>
                <a:gridCol w="1716088"/>
              </a:tblGrid>
              <a:tr h="577144"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现有设备搬迁调试及补充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</a:t>
                      </a:r>
                    </a:p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300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97075"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空间环境与展示系统设计与研发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150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7720"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整体形象与标识系统设计与建设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50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3675"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室内装修与家具制作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66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66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？万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80165"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数字制造信息化及协同运行平台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600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3877"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新课程开发</a:t>
                      </a: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100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8016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合计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1200</a:t>
                      </a:r>
                      <a:r>
                        <a:rPr kumimoji="0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  <a:endParaRPr kumimoji="0" lang="en-US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5199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C72B959-B7BE-48D3-9C00-1F664BB66BE6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>
                <a:latin typeface="微软雅黑" pitchFamily="34" charset="-122"/>
                <a:ea typeface="微软雅黑" pitchFamily="34" charset="-122"/>
              </a:rPr>
              <a:t>项目背景与动机</a:t>
            </a:r>
          </a:p>
        </p:txBody>
      </p:sp>
      <p:sp>
        <p:nvSpPr>
          <p:cNvPr id="91138" name="Content Placeholder 4"/>
          <p:cNvSpPr>
            <a:spLocks noGrp="1"/>
          </p:cNvSpPr>
          <p:nvPr>
            <p:ph sz="half" idx="1"/>
          </p:nvPr>
        </p:nvSpPr>
        <p:spPr>
          <a:xfrm>
            <a:off x="574675" y="1192213"/>
            <a:ext cx="7970838" cy="4192587"/>
          </a:xfrm>
        </p:spPr>
        <p:txBody>
          <a:bodyPr/>
          <a:lstStyle/>
          <a:p>
            <a:endParaRPr lang="en-US" altLang="zh-CN" sz="2000" smtClean="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000" smtClean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1139" name="Group 38"/>
          <p:cNvGrpSpPr>
            <a:grpSpLocks/>
          </p:cNvGrpSpPr>
          <p:nvPr/>
        </p:nvGrpSpPr>
        <p:grpSpPr bwMode="auto">
          <a:xfrm>
            <a:off x="4298950" y="3363913"/>
            <a:ext cx="4556125" cy="3078162"/>
            <a:chOff x="4299488" y="3490791"/>
            <a:chExt cx="4555659" cy="3078249"/>
          </a:xfrm>
        </p:grpSpPr>
        <p:grpSp>
          <p:nvGrpSpPr>
            <p:cNvPr id="91146" name="Group 12"/>
            <p:cNvGrpSpPr>
              <a:grpSpLocks/>
            </p:cNvGrpSpPr>
            <p:nvPr/>
          </p:nvGrpSpPr>
          <p:grpSpPr bwMode="auto">
            <a:xfrm>
              <a:off x="4299488" y="3575017"/>
              <a:ext cx="4246069" cy="2994023"/>
              <a:chOff x="4218120" y="3700145"/>
              <a:chExt cx="4246069" cy="2994023"/>
            </a:xfrm>
          </p:grpSpPr>
          <p:pic>
            <p:nvPicPr>
              <p:cNvPr id="91154" name="Picture 6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4907534" y="3700145"/>
                <a:ext cx="2754134" cy="180819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91155" name="Picture 27" descr="清华校园2.jpg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/>
              <a:stretch>
                <a:fillRect/>
              </a:stretch>
            </p:blipFill>
            <p:spPr bwMode="auto">
              <a:xfrm>
                <a:off x="5054786" y="4609678"/>
                <a:ext cx="3409403" cy="20844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0" name="Picture 4"/>
              <p:cNvPicPr>
                <a:picLocks noChangeAspect="1" noChangeArrowheads="1"/>
              </p:cNvPicPr>
              <p:nvPr/>
            </p:nvPicPr>
            <p:blipFill rotWithShape="1">
              <a:blip r:embed="rId4" cstate="print"/>
              <a:srcRect l="6769" t="5729" r="8107" b="4545"/>
              <a:stretch/>
            </p:blipFill>
            <p:spPr bwMode="auto">
              <a:xfrm>
                <a:off x="4218120" y="5201247"/>
                <a:ext cx="1903547" cy="1420107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p:grpSp>
        <p:sp>
          <p:nvSpPr>
            <p:cNvPr id="91147" name="TextBox 21"/>
            <p:cNvSpPr txBox="1">
              <a:spLocks noChangeArrowheads="1"/>
            </p:cNvSpPr>
            <p:nvPr/>
          </p:nvSpPr>
          <p:spPr bwMode="auto">
            <a:xfrm>
              <a:off x="7396304" y="4430070"/>
              <a:ext cx="1458843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1600">
                  <a:latin typeface="微软雅黑" pitchFamily="34" charset="-122"/>
                  <a:ea typeface="微软雅黑" pitchFamily="34" charset="-122"/>
                </a:rPr>
                <a:t>群体协同学习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907534" y="4395083"/>
              <a:ext cx="1051159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effectLst>
                    <a:glow rad="228600">
                      <a:schemeClr val="bg1">
                        <a:alpha val="8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产业动向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111795" y="3490791"/>
              <a:ext cx="1051159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effectLst>
                    <a:glow rad="228600">
                      <a:schemeClr val="bg1">
                        <a:alpha val="8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技术前沿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918222" y="3833769"/>
              <a:ext cx="1051159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effectLst>
                    <a:glow rad="228600">
                      <a:schemeClr val="bg1">
                        <a:alpha val="8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成果展示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426031" y="3537843"/>
              <a:ext cx="1051159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effectLst>
                    <a:glow rad="228600">
                      <a:schemeClr val="bg1">
                        <a:alpha val="8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知识共享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86472" y="3930857"/>
              <a:ext cx="1051159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effectLst>
                    <a:glow rad="228600">
                      <a:schemeClr val="bg1">
                        <a:alpha val="8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社会问题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445155" y="4274164"/>
              <a:ext cx="1051159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effectLst>
                    <a:glow rad="228600">
                      <a:schemeClr val="bg1">
                        <a:alpha val="8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学术发现</a:t>
              </a:r>
            </a:p>
          </p:txBody>
        </p:sp>
      </p:grpSp>
      <p:sp>
        <p:nvSpPr>
          <p:cNvPr id="2" name="Rectangle 1"/>
          <p:cNvSpPr/>
          <p:nvPr/>
        </p:nvSpPr>
        <p:spPr>
          <a:xfrm>
            <a:off x="465138" y="4187825"/>
            <a:ext cx="3079750" cy="134461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“实空间 </a:t>
            </a:r>
            <a:r>
              <a:rPr lang="en-US" altLang="zh-CN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R-Space</a:t>
            </a:r>
            <a:r>
              <a:rPr lang="zh-CN" altLang="en-US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12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（暂定）</a:t>
            </a:r>
            <a:endParaRPr lang="en-US" altLang="zh-CN" sz="12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defRPr/>
            </a:pPr>
            <a:r>
              <a:rPr lang="zh-CN" altLang="en-US" sz="16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真实：产出</a:t>
            </a:r>
            <a:r>
              <a:rPr lang="zh-CN" altLang="en-US" sz="1600" b="1" u="sng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真实</a:t>
            </a:r>
            <a:r>
              <a:rPr lang="zh-CN" altLang="en-US" sz="16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的内容 </a:t>
            </a:r>
            <a:endParaRPr lang="en-US" altLang="zh-CN" sz="16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defRPr/>
            </a:pPr>
            <a:r>
              <a:rPr lang="zh-CN" altLang="en-US" sz="16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实现：将梦想付诸</a:t>
            </a:r>
            <a:r>
              <a:rPr lang="zh-CN" altLang="en-US" sz="1600" b="1" u="sng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实现</a:t>
            </a:r>
            <a:endParaRPr lang="en-US" altLang="zh-CN" sz="1600" b="1" u="sng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defRPr/>
            </a:pPr>
            <a:r>
              <a:rPr lang="zh-CN" altLang="en-US" sz="16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实际：</a:t>
            </a:r>
            <a:r>
              <a:rPr lang="zh-CN" altLang="en-US" sz="1600" b="1" u="sng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实际</a:t>
            </a:r>
            <a:r>
              <a:rPr lang="zh-CN" altLang="en-US" sz="16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的过程参与</a:t>
            </a:r>
            <a:endParaRPr lang="en-US" altLang="zh-CN" sz="16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defRPr/>
            </a:pPr>
            <a:r>
              <a:rPr lang="en-US" altLang="zh-CN" sz="16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18" name="Left Arrow 17"/>
          <p:cNvSpPr/>
          <p:nvPr/>
        </p:nvSpPr>
        <p:spPr bwMode="auto">
          <a:xfrm>
            <a:off x="3867150" y="5172075"/>
            <a:ext cx="431800" cy="360363"/>
          </a:xfrm>
          <a:prstGeom prst="left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kern="0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1142" name="Slide Number Placeholder 2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354EBB9-C96F-4D3A-84A2-28F91F0CF69C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zh-CN" smtClean="0">
              <a:ea typeface="宋体" charset="-122"/>
            </a:endParaRPr>
          </a:p>
        </p:txBody>
      </p:sp>
      <p:sp>
        <p:nvSpPr>
          <p:cNvPr id="4" name="Rectangle 1"/>
          <p:cNvSpPr/>
          <p:nvPr/>
        </p:nvSpPr>
        <p:spPr>
          <a:xfrm>
            <a:off x="1377950" y="5465763"/>
            <a:ext cx="2549525" cy="431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en-US" altLang="zh-CN" dirty="0" err="1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MakerSpace</a:t>
            </a:r>
            <a:r>
              <a:rPr lang="zh-CN" altLang="en-US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1200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（暂定）</a:t>
            </a:r>
            <a:endParaRPr lang="en-US" altLang="zh-CN" sz="1200" dirty="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Rectangle 1"/>
          <p:cNvSpPr/>
          <p:nvPr/>
        </p:nvSpPr>
        <p:spPr>
          <a:xfrm>
            <a:off x="2016125" y="5843588"/>
            <a:ext cx="2282825" cy="376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en-US" altLang="zh-CN" b="1" i="1">
                <a:solidFill>
                  <a:srgbClr val="002060"/>
                </a:solidFill>
                <a:latin typeface="Times New Roman" pitchFamily="18" charset="0"/>
                <a:ea typeface="微软雅黑" pitchFamily="34" charset="-122"/>
              </a:rPr>
              <a:t>i</a:t>
            </a:r>
            <a:r>
              <a:rPr lang="en-US" altLang="zh-CN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-Space</a:t>
            </a:r>
            <a:r>
              <a:rPr lang="zh-CN" altLang="en-US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120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（暂定）</a:t>
            </a:r>
            <a:endParaRPr lang="en-US" altLang="zh-CN" sz="1200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1145" name="矩形 20"/>
          <p:cNvSpPr>
            <a:spLocks noChangeArrowheads="1"/>
          </p:cNvSpPr>
          <p:nvPr/>
        </p:nvSpPr>
        <p:spPr bwMode="auto">
          <a:xfrm>
            <a:off x="858838" y="1228725"/>
            <a:ext cx="7110412" cy="3138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469900" lvl="1" indent="-469900">
              <a:buFont typeface="Wingdings" pitchFamily="2" charset="2"/>
              <a:buChar char="o"/>
            </a:pPr>
            <a:r>
              <a:rPr lang="zh-CN" altLang="en-US" sz="3200">
                <a:latin typeface="微软雅黑" pitchFamily="34" charset="-122"/>
                <a:ea typeface="微软雅黑" pitchFamily="34" charset="-122"/>
              </a:rPr>
              <a:t>梦想变成现实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en-US" altLang="zh-CN" sz="2400"/>
              <a:t>”make”</a:t>
            </a:r>
            <a:r>
              <a:rPr lang="en-US" altLang="zh-CN" sz="2400">
                <a:latin typeface="微软雅黑" pitchFamily="34" charset="-122"/>
                <a:ea typeface="微软雅黑" pitchFamily="34" charset="-122"/>
              </a:rPr>
              <a:t> your dream</a:t>
            </a:r>
          </a:p>
          <a:p>
            <a:pPr marL="927100" lvl="2" indent="-469900">
              <a:buFont typeface="Wingdings" pitchFamily="2" charset="2"/>
              <a:buChar char="o"/>
            </a:pPr>
            <a:r>
              <a:rPr lang="zh-CN" altLang="en-US">
                <a:latin typeface="微软雅黑" pitchFamily="34" charset="-122"/>
                <a:ea typeface="微软雅黑" pitchFamily="34" charset="-122"/>
              </a:rPr>
              <a:t>为全校提供全方位的创意实现服务，即</a:t>
            </a:r>
            <a:r>
              <a:rPr lang="en-US" altLang="zh-CN">
                <a:latin typeface="微软雅黑" pitchFamily="34" charset="-122"/>
                <a:ea typeface="微软雅黑" pitchFamily="34" charset="-122"/>
              </a:rPr>
              <a:t>Idea Realization Service</a:t>
            </a:r>
            <a:r>
              <a:rPr lang="zh-CN" altLang="en-US">
                <a:latin typeface="微软雅黑" pitchFamily="34" charset="-122"/>
                <a:ea typeface="微软雅黑" pitchFamily="34" charset="-122"/>
              </a:rPr>
              <a:t>，涵盖工程、科学、艺术、人文等各个院系具有创新创意创业志趣的学生</a:t>
            </a:r>
          </a:p>
          <a:p>
            <a:pPr marL="927100" lvl="2" indent="-469900">
              <a:buFont typeface="Wingdings" pitchFamily="2" charset="2"/>
              <a:buChar char="o"/>
            </a:pPr>
            <a:r>
              <a:rPr lang="zh-CN" altLang="en-US">
                <a:latin typeface="微软雅黑" pitchFamily="34" charset="-122"/>
                <a:ea typeface="微软雅黑" pitchFamily="34" charset="-122"/>
              </a:rPr>
              <a:t>以优质实践教学资源支持全校三创生态系统</a:t>
            </a:r>
          </a:p>
          <a:p>
            <a:pPr marL="1384300" lvl="3" indent="-469900">
              <a:buFont typeface="Wingdings" pitchFamily="2" charset="2"/>
              <a:buChar char="o"/>
            </a:pPr>
            <a:r>
              <a:rPr lang="zh-CN" altLang="en-US" sz="1400">
                <a:latin typeface="微软雅黑" pitchFamily="34" charset="-122"/>
                <a:ea typeface="微软雅黑" pitchFamily="34" charset="-122"/>
              </a:rPr>
              <a:t>基础工程综合能力训练</a:t>
            </a:r>
          </a:p>
          <a:p>
            <a:pPr marL="1384300" lvl="3" indent="-469900">
              <a:buFont typeface="Wingdings" pitchFamily="2" charset="2"/>
              <a:buChar char="o"/>
            </a:pPr>
            <a:r>
              <a:rPr lang="zh-CN" altLang="en-US" sz="1400">
                <a:latin typeface="微软雅黑" pitchFamily="34" charset="-122"/>
                <a:ea typeface="微软雅黑" pitchFamily="34" charset="-122"/>
              </a:rPr>
              <a:t>系统性创新思维训练</a:t>
            </a:r>
          </a:p>
          <a:p>
            <a:pPr marL="1384300" lvl="3" indent="-469900">
              <a:buFont typeface="Wingdings" pitchFamily="2" charset="2"/>
              <a:buChar char="o"/>
            </a:pPr>
            <a:r>
              <a:rPr lang="zh-CN" altLang="en-US" sz="1400">
                <a:latin typeface="微软雅黑" pitchFamily="34" charset="-122"/>
                <a:ea typeface="微软雅黑" pitchFamily="34" charset="-122"/>
              </a:rPr>
              <a:t>创意原型产品开发</a:t>
            </a:r>
          </a:p>
          <a:p>
            <a:pPr marL="1384300" lvl="3" indent="-469900">
              <a:buFont typeface="Wingdings" pitchFamily="2" charset="2"/>
              <a:buChar char="o"/>
            </a:pPr>
            <a:r>
              <a:rPr lang="zh-CN" altLang="en-US" sz="1400">
                <a:latin typeface="微软雅黑" pitchFamily="34" charset="-122"/>
                <a:ea typeface="微软雅黑" pitchFamily="34" charset="-122"/>
              </a:rPr>
              <a:t>技术成果产业化服务</a:t>
            </a:r>
          </a:p>
          <a:p>
            <a:pPr marL="469900" lvl="1" indent="-469900">
              <a:buFont typeface="Wingdings" pitchFamily="2" charset="2"/>
              <a:buChar char="o"/>
            </a:pPr>
            <a:endParaRPr lang="en-US" altLang="zh-CN" sz="2000"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20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3" name="Title 1"/>
          <p:cNvSpPr txBox="1"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defPPr>
              <a:defRPr lang="en-US"/>
            </a:defPPr>
            <a:lvl1pPr defTabSz="914400" eaLnBrk="0" hangingPunct="0">
              <a:defRPr sz="2800" kern="0">
                <a:solidFill>
                  <a:srgbClr val="CC339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2pPr>
            <a:lvl3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3pPr>
            <a:lvl4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4pPr>
            <a:lvl5pPr eaLnBrk="0" hangingPunct="0"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CC3399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r>
              <a:rPr lang="zh-CN" altLang="en-US" dirty="0" smtClean="0"/>
              <a:t>年度</a:t>
            </a:r>
            <a:r>
              <a:rPr lang="zh-CN" altLang="en-US" dirty="0"/>
              <a:t>运行经费</a:t>
            </a:r>
          </a:p>
        </p:txBody>
      </p:sp>
      <p:graphicFrame>
        <p:nvGraphicFramePr>
          <p:cNvPr id="124978" name="Group 50"/>
          <p:cNvGraphicFramePr>
            <a:graphicFrameLocks noGrp="1"/>
          </p:cNvGraphicFramePr>
          <p:nvPr/>
        </p:nvGraphicFramePr>
        <p:xfrm>
          <a:off x="1190625" y="1062038"/>
          <a:ext cx="6183313" cy="4930776"/>
        </p:xfrm>
        <a:graphic>
          <a:graphicData uri="http://schemas.openxmlformats.org/drawingml/2006/table">
            <a:tbl>
              <a:tblPr/>
              <a:tblGrid>
                <a:gridCol w="836613"/>
                <a:gridCol w="1665287"/>
                <a:gridCol w="1725613"/>
                <a:gridCol w="1955800"/>
              </a:tblGrid>
              <a:tr h="311150">
                <a:tc rowSpan="5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师资及</a:t>
                      </a: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人工费用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专职教师，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名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60</a:t>
                      </a: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空间兼职教师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,12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名（基金会支持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?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）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</a:t>
                      </a: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人年，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人，共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6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0</a:t>
                      </a: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训练中心服务和辅助人员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40</a:t>
                      </a:r>
                      <a:r>
                        <a:rPr kumimoji="0" lang="zh-CN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  <a:endParaRPr kumimoji="0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创客驻校导师计划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（基金会支持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?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）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60</a:t>
                      </a:r>
                      <a:r>
                        <a:rPr kumimoji="0" 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781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小计</a:t>
                      </a:r>
                      <a:endParaRPr kumimoji="0" lang="zh-CN" altLang="en-US" sz="1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220</a:t>
                      </a:r>
                      <a:r>
                        <a:rPr kumimoji="0" 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创客课程</a:t>
                      </a: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运行经费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课程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运行</a:t>
                      </a: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费用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，平均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万元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每门，共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20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门课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100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       包括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XLP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等挑战课程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小计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100</a:t>
                      </a:r>
                      <a:r>
                        <a:rPr kumimoji="0" 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9563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活动项目</a:t>
                      </a: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支持费用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创客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主题活动（中美创客、绿色电子大赛等）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60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  <a:endParaRPr kumimoji="0" 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优秀创客项目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支持</a:t>
                      </a: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计划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（已纳入学校三创项目）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40</a:t>
                      </a:r>
                      <a:r>
                        <a:rPr kumimoji="0" 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018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小计</a:t>
                      </a:r>
                      <a:endParaRPr kumimoji="0" lang="zh-CN" altLang="en-US" sz="1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100</a:t>
                      </a: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  <a:endParaRPr kumimoji="0" 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row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基础开销</a:t>
                      </a:r>
                      <a:endParaRPr kumimoji="0" lang="en-US" altLang="zh-CN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经费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物业及维护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20</a:t>
                      </a:r>
                      <a:r>
                        <a:rPr kumimoji="0" 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设备维护与运行材料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80</a:t>
                      </a:r>
                      <a:r>
                        <a:rPr kumimoji="0" 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网络协作</a:t>
                      </a:r>
                      <a:r>
                        <a:rPr kumimoji="0" lang="zh-CN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平台及数据库建设维护费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50</a:t>
                      </a:r>
                      <a:r>
                        <a:rPr kumimoji="0" 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小计</a:t>
                      </a:r>
                      <a:endParaRPr kumimoji="0" lang="zh-CN" altLang="en-US" sz="1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99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150</a:t>
                      </a:r>
                      <a:r>
                        <a:rPr kumimoji="0" lang="zh-CN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11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合计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570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万</a:t>
                      </a:r>
                      <a:endParaRPr kumimoji="0" lang="zh-CN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8580" marR="68580" marT="0" marB="0"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6238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F3C3003-1133-4A1B-945B-C04B619B1C4D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30</a:t>
            </a:fld>
            <a:endParaRPr lang="en-US" altLang="zh-CN" smtClean="0">
              <a:ea typeface="宋体" charset="-122"/>
            </a:endParaRPr>
          </a:p>
        </p:txBody>
      </p:sp>
      <p:sp>
        <p:nvSpPr>
          <p:cNvPr id="136239" name="Text Placeholder 3"/>
          <p:cNvSpPr>
            <a:spLocks noGrp="1"/>
          </p:cNvSpPr>
          <p:nvPr>
            <p:ph type="body" idx="1"/>
          </p:nvPr>
        </p:nvSpPr>
        <p:spPr>
          <a:xfrm>
            <a:off x="762000" y="5992813"/>
            <a:ext cx="7772400" cy="460375"/>
          </a:xfrm>
        </p:spPr>
        <p:txBody>
          <a:bodyPr/>
          <a:lstStyle/>
          <a:p>
            <a:r>
              <a:rPr lang="zh-CN" altLang="en-US" sz="1800" smtClean="0"/>
              <a:t>注：上述运行费用，部分可以通过校友会、基金会或者其它捐赠方式筹集</a:t>
            </a:r>
            <a:endParaRPr lang="en-US" altLang="zh-CN" sz="180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1" name="Title 2"/>
          <p:cNvSpPr>
            <a:spLocks noGrp="1"/>
          </p:cNvSpPr>
          <p:nvPr>
            <p:ph type="title"/>
          </p:nvPr>
        </p:nvSpPr>
        <p:spPr>
          <a:xfrm>
            <a:off x="455613" y="4406900"/>
            <a:ext cx="8421687" cy="1362075"/>
          </a:xfrm>
        </p:spPr>
        <p:txBody>
          <a:bodyPr/>
          <a:lstStyle/>
          <a:p>
            <a:r>
              <a:rPr lang="zh-CN" altLang="en-US" sz="3200" u="sng" cap="none" smtClean="0">
                <a:solidFill>
                  <a:srgbClr val="7030A0"/>
                </a:solidFill>
              </a:rPr>
              <a:t>跨学科协作</a:t>
            </a:r>
            <a:r>
              <a:rPr lang="zh-CN" altLang="en-US" sz="3200" cap="none" smtClean="0">
                <a:solidFill>
                  <a:srgbClr val="7030A0"/>
                </a:solidFill>
              </a:rPr>
              <a:t>与</a:t>
            </a:r>
            <a:r>
              <a:rPr lang="zh-CN" altLang="en-US" sz="3200" u="sng" cap="none" smtClean="0">
                <a:solidFill>
                  <a:srgbClr val="7030A0"/>
                </a:solidFill>
              </a:rPr>
              <a:t>工程创新实践</a:t>
            </a:r>
            <a:r>
              <a:rPr lang="zh-CN" altLang="en-US" sz="3200" cap="none" smtClean="0">
                <a:solidFill>
                  <a:srgbClr val="7030A0"/>
                </a:solidFill>
              </a:rPr>
              <a:t>机制的探索与实行</a:t>
            </a:r>
          </a:p>
        </p:txBody>
      </p:sp>
      <p:sp>
        <p:nvSpPr>
          <p:cNvPr id="138242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mtClean="0"/>
          </a:p>
        </p:txBody>
      </p:sp>
      <p:sp>
        <p:nvSpPr>
          <p:cNvPr id="138243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F5FC3CB2-7ED9-445E-AFE7-31EDC675BCC5}" type="slidenum">
              <a:rPr lang="en-US" altLang="zh-CN" smtClean="0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31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标题 1"/>
          <p:cNvSpPr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defTabSz="914400" eaLnBrk="0" hangingPunct="0"/>
            <a:r>
              <a:rPr lang="zh-CN" altLang="en-US" sz="280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世界一流大学推动全球创客运动</a:t>
            </a:r>
          </a:p>
        </p:txBody>
      </p:sp>
      <p:pic>
        <p:nvPicPr>
          <p:cNvPr id="92162" name="Picture 3" descr="C:\Users\李玉洁\Desktop\37112f8a2a4495c5c611522a321f097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28813" y="1262063"/>
            <a:ext cx="1031875" cy="976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 descr="C:\Users\李玉洁\Desktop\图片100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3588" y="1262063"/>
            <a:ext cx="936625" cy="938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50800" dir="3119981" algn="tl" rotWithShape="0">
              <a:srgbClr val="000000">
                <a:alpha val="39999"/>
              </a:srgbClr>
            </a:outerShdw>
          </a:effectLst>
        </p:spPr>
      </p:pic>
      <p:pic>
        <p:nvPicPr>
          <p:cNvPr id="92164" name="Picture 19" descr="DSC00278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616325" y="1235075"/>
            <a:ext cx="2570163" cy="192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2165" name="Picture 20" descr="DSC0027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716713" y="3263900"/>
            <a:ext cx="2220912" cy="292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2166" name="Picture 21" descr="DSC0028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359525" y="1235075"/>
            <a:ext cx="2578100" cy="1933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167" name="Text Box 22"/>
          <p:cNvSpPr txBox="1">
            <a:spLocks noChangeArrowheads="1"/>
          </p:cNvSpPr>
          <p:nvPr/>
        </p:nvSpPr>
        <p:spPr bwMode="auto">
          <a:xfrm>
            <a:off x="830263" y="2592388"/>
            <a:ext cx="21971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defTabSz="914400">
              <a:spcBef>
                <a:spcPct val="50000"/>
              </a:spcBef>
            </a:pPr>
            <a:r>
              <a:rPr lang="en-US" altLang="zh-CN" sz="2000">
                <a:solidFill>
                  <a:srgbClr val="7030A0"/>
                </a:solidFill>
                <a:ea typeface="微软雅黑" pitchFamily="34" charset="-122"/>
              </a:rPr>
              <a:t>MIT</a:t>
            </a:r>
            <a:r>
              <a:rPr lang="zh-CN" altLang="en-US" sz="2000">
                <a:solidFill>
                  <a:srgbClr val="7030A0"/>
                </a:solidFill>
                <a:ea typeface="微软雅黑" pitchFamily="34" charset="-122"/>
              </a:rPr>
              <a:t>媒体实验室</a:t>
            </a:r>
          </a:p>
        </p:txBody>
      </p:sp>
      <p:sp>
        <p:nvSpPr>
          <p:cNvPr id="92168" name="Text Box 23"/>
          <p:cNvSpPr txBox="1">
            <a:spLocks noChangeArrowheads="1"/>
          </p:cNvSpPr>
          <p:nvPr/>
        </p:nvSpPr>
        <p:spPr bwMode="auto">
          <a:xfrm>
            <a:off x="696913" y="3386138"/>
            <a:ext cx="5489575" cy="180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理念：实现科学、技术、艺术等研究领域非传统的融合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职能：专注于硕士和博士研究生培养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组织：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25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个研究团队，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350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个研究项目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特点：以人为本、跨学科、原创性、开放性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经费：企业联盟会员</a:t>
            </a:r>
          </a:p>
        </p:txBody>
      </p:sp>
      <p:sp>
        <p:nvSpPr>
          <p:cNvPr id="154" name="矩形 153"/>
          <p:cNvSpPr/>
          <p:nvPr/>
        </p:nvSpPr>
        <p:spPr bwMode="auto">
          <a:xfrm>
            <a:off x="3330575" y="5218113"/>
            <a:ext cx="2855913" cy="97313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0"/>
              <a:satOff val="0"/>
              <a:lumOff val="35752"/>
              <a:alphaOff val="0"/>
            </a:schemeClr>
          </a:fillRef>
          <a:effectRef idx="0">
            <a:schemeClr val="accent5">
              <a:shade val="80000"/>
              <a:hueOff val="0"/>
              <a:satOff val="0"/>
              <a:lumOff val="35752"/>
              <a:alphaOff val="0"/>
            </a:schemeClr>
          </a:effectRef>
          <a:fontRef idx="minor">
            <a:schemeClr val="lt1"/>
          </a:fontRef>
        </p:style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dirty="0">
              <a:solidFill>
                <a:srgbClr val="439BB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1" name="文本框 25602"/>
          <p:cNvSpPr txBox="1"/>
          <p:nvPr/>
        </p:nvSpPr>
        <p:spPr>
          <a:xfrm>
            <a:off x="3452813" y="5072063"/>
            <a:ext cx="2595562" cy="3429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defTabSz="914400">
              <a:defRPr/>
            </a:pPr>
            <a:r>
              <a:rPr lang="zh-CN" altLang="en-US" sz="1400" b="1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企业合作和知识产权分享模式</a:t>
            </a:r>
          </a:p>
        </p:txBody>
      </p:sp>
      <p:grpSp>
        <p:nvGrpSpPr>
          <p:cNvPr id="92171" name="组合 122"/>
          <p:cNvGrpSpPr>
            <a:grpSpLocks/>
          </p:cNvGrpSpPr>
          <p:nvPr/>
        </p:nvGrpSpPr>
        <p:grpSpPr bwMode="auto">
          <a:xfrm>
            <a:off x="3419475" y="5511800"/>
            <a:ext cx="892175" cy="561975"/>
            <a:chOff x="6592610" y="3910356"/>
            <a:chExt cx="738124" cy="328779"/>
          </a:xfrm>
        </p:grpSpPr>
        <p:sp>
          <p:nvSpPr>
            <p:cNvPr id="115" name="矩形 114"/>
            <p:cNvSpPr/>
            <p:nvPr/>
          </p:nvSpPr>
          <p:spPr bwMode="auto">
            <a:xfrm>
              <a:off x="6625445" y="3910356"/>
              <a:ext cx="680335" cy="32877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shade val="80000"/>
                <a:hueOff val="0"/>
                <a:satOff val="0"/>
                <a:lumOff val="35752"/>
                <a:alphaOff val="0"/>
              </a:schemeClr>
            </a:fillRef>
            <a:effectRef idx="0">
              <a:schemeClr val="accent5">
                <a:shade val="80000"/>
                <a:hueOff val="0"/>
                <a:satOff val="0"/>
                <a:lumOff val="35752"/>
                <a:alphaOff val="0"/>
              </a:schemeClr>
            </a:effectRef>
            <a:fontRef idx="minor">
              <a:schemeClr val="lt1"/>
            </a:fontRef>
          </p:style>
          <p:txBody>
            <a:bodyPr lIns="496257" tIns="78740" rIns="78740" bIns="78740" anchor="ctr"/>
            <a:lstStyle/>
            <a:p>
              <a:pPr algn="ctr" defTabSz="1377950" latinLnBrk="1">
                <a:lnSpc>
                  <a:spcPct val="90000"/>
                </a:lnSpc>
                <a:spcAft>
                  <a:spcPct val="35000"/>
                </a:spcAft>
                <a:defRPr/>
              </a:pPr>
              <a:endParaRPr kumimoji="1" lang="zh-CN" altLang="en-US" sz="1200" b="1">
                <a:solidFill>
                  <a:srgbClr val="439BB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2180" name="矩形 115"/>
            <p:cNvSpPr>
              <a:spLocks noChangeArrowheads="1"/>
            </p:cNvSpPr>
            <p:nvPr/>
          </p:nvSpPr>
          <p:spPr bwMode="auto">
            <a:xfrm>
              <a:off x="6592610" y="3942862"/>
              <a:ext cx="738124" cy="1987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defTabSz="1600200">
                <a:lnSpc>
                  <a:spcPct val="50000"/>
                </a:lnSpc>
                <a:spcAft>
                  <a:spcPct val="35000"/>
                </a:spcAft>
              </a:pPr>
              <a:r>
                <a:rPr lang="zh-CN" altLang="en-US" sz="12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资询式</a:t>
              </a:r>
              <a:endParaRPr lang="en-US" altLang="zh-CN" sz="1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1600200">
                <a:lnSpc>
                  <a:spcPct val="50000"/>
                </a:lnSpc>
                <a:spcAft>
                  <a:spcPct val="35000"/>
                </a:spcAft>
              </a:pPr>
              <a:r>
                <a:rPr lang="zh-CN" altLang="en-US" sz="12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合作</a:t>
              </a:r>
            </a:p>
          </p:txBody>
        </p:sp>
      </p:grpSp>
      <p:grpSp>
        <p:nvGrpSpPr>
          <p:cNvPr id="92172" name="组合 121"/>
          <p:cNvGrpSpPr>
            <a:grpSpLocks/>
          </p:cNvGrpSpPr>
          <p:nvPr/>
        </p:nvGrpSpPr>
        <p:grpSpPr bwMode="auto">
          <a:xfrm>
            <a:off x="4294188" y="5511800"/>
            <a:ext cx="892175" cy="561975"/>
            <a:chOff x="7374563" y="3931947"/>
            <a:chExt cx="738124" cy="328779"/>
          </a:xfrm>
        </p:grpSpPr>
        <p:sp>
          <p:nvSpPr>
            <p:cNvPr id="117" name="矩形 116"/>
            <p:cNvSpPr/>
            <p:nvPr/>
          </p:nvSpPr>
          <p:spPr bwMode="auto">
            <a:xfrm>
              <a:off x="7407397" y="3931947"/>
              <a:ext cx="680335" cy="32877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shade val="80000"/>
                <a:hueOff val="0"/>
                <a:satOff val="0"/>
                <a:lumOff val="35752"/>
                <a:alphaOff val="0"/>
              </a:schemeClr>
            </a:fillRef>
            <a:effectRef idx="0">
              <a:schemeClr val="accent5">
                <a:shade val="80000"/>
                <a:hueOff val="0"/>
                <a:satOff val="0"/>
                <a:lumOff val="35752"/>
                <a:alphaOff val="0"/>
              </a:schemeClr>
            </a:effectRef>
            <a:fontRef idx="minor">
              <a:schemeClr val="lt1"/>
            </a:fontRef>
          </p:style>
          <p:txBody>
            <a:bodyPr lIns="496257" tIns="78740" rIns="78740" bIns="78740" anchor="ctr"/>
            <a:lstStyle/>
            <a:p>
              <a:pPr algn="ctr" defTabSz="1377950" latinLnBrk="1">
                <a:lnSpc>
                  <a:spcPct val="90000"/>
                </a:lnSpc>
                <a:spcAft>
                  <a:spcPct val="35000"/>
                </a:spcAft>
                <a:defRPr/>
              </a:pPr>
              <a:endParaRPr kumimoji="1" lang="zh-CN" altLang="en-US" sz="1200" b="1">
                <a:solidFill>
                  <a:srgbClr val="439BB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2178" name="矩形 117"/>
            <p:cNvSpPr>
              <a:spLocks noChangeArrowheads="1"/>
            </p:cNvSpPr>
            <p:nvPr/>
          </p:nvSpPr>
          <p:spPr bwMode="auto">
            <a:xfrm>
              <a:off x="7374563" y="3964453"/>
              <a:ext cx="738124" cy="1987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defTabSz="1600200">
                <a:lnSpc>
                  <a:spcPct val="50000"/>
                </a:lnSpc>
                <a:spcAft>
                  <a:spcPct val="35000"/>
                </a:spcAft>
              </a:pPr>
              <a:r>
                <a:rPr lang="zh-CN" altLang="en-US" sz="12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课题群</a:t>
              </a:r>
              <a:endParaRPr lang="en-US" altLang="zh-CN" sz="1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1600200">
                <a:lnSpc>
                  <a:spcPct val="50000"/>
                </a:lnSpc>
                <a:spcAft>
                  <a:spcPct val="35000"/>
                </a:spcAft>
              </a:pPr>
              <a:r>
                <a:rPr lang="zh-CN" altLang="en-US" sz="12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合作</a:t>
              </a:r>
            </a:p>
          </p:txBody>
        </p:sp>
      </p:grpSp>
      <p:grpSp>
        <p:nvGrpSpPr>
          <p:cNvPr id="92173" name="组合 120"/>
          <p:cNvGrpSpPr>
            <a:grpSpLocks/>
          </p:cNvGrpSpPr>
          <p:nvPr/>
        </p:nvGrpSpPr>
        <p:grpSpPr bwMode="auto">
          <a:xfrm>
            <a:off x="5156200" y="5514216"/>
            <a:ext cx="892175" cy="561975"/>
            <a:chOff x="8151741" y="3910356"/>
            <a:chExt cx="738124" cy="328779"/>
          </a:xfrm>
        </p:grpSpPr>
        <p:sp>
          <p:nvSpPr>
            <p:cNvPr id="119" name="矩形 118"/>
            <p:cNvSpPr/>
            <p:nvPr/>
          </p:nvSpPr>
          <p:spPr bwMode="auto">
            <a:xfrm>
              <a:off x="8184576" y="3910356"/>
              <a:ext cx="680335" cy="32877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shade val="80000"/>
                <a:hueOff val="0"/>
                <a:satOff val="0"/>
                <a:lumOff val="35752"/>
                <a:alphaOff val="0"/>
              </a:schemeClr>
            </a:fillRef>
            <a:effectRef idx="0">
              <a:schemeClr val="accent5">
                <a:shade val="80000"/>
                <a:hueOff val="0"/>
                <a:satOff val="0"/>
                <a:lumOff val="35752"/>
                <a:alphaOff val="0"/>
              </a:schemeClr>
            </a:effectRef>
            <a:fontRef idx="minor">
              <a:schemeClr val="lt1"/>
            </a:fontRef>
          </p:style>
          <p:txBody>
            <a:bodyPr lIns="496257" tIns="78740" rIns="78740" bIns="78740" anchor="ctr"/>
            <a:lstStyle/>
            <a:p>
              <a:pPr algn="ctr" defTabSz="1377950" latinLnBrk="1">
                <a:lnSpc>
                  <a:spcPct val="90000"/>
                </a:lnSpc>
                <a:spcAft>
                  <a:spcPct val="35000"/>
                </a:spcAft>
                <a:defRPr/>
              </a:pPr>
              <a:endParaRPr kumimoji="1" lang="zh-CN" altLang="en-US" sz="1200" b="1">
                <a:solidFill>
                  <a:srgbClr val="439BB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2176" name="矩形 119"/>
            <p:cNvSpPr>
              <a:spLocks noChangeArrowheads="1"/>
            </p:cNvSpPr>
            <p:nvPr/>
          </p:nvSpPr>
          <p:spPr bwMode="auto">
            <a:xfrm>
              <a:off x="8151741" y="3942862"/>
              <a:ext cx="738124" cy="1987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defTabSz="1600200">
                <a:lnSpc>
                  <a:spcPct val="50000"/>
                </a:lnSpc>
                <a:spcAft>
                  <a:spcPct val="35000"/>
                </a:spcAft>
              </a:pPr>
              <a:r>
                <a:rPr lang="zh-CN" altLang="en-US" sz="12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公司级</a:t>
              </a:r>
              <a:endParaRPr lang="en-US" altLang="zh-CN" sz="12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1600200">
                <a:lnSpc>
                  <a:spcPct val="50000"/>
                </a:lnSpc>
                <a:spcAft>
                  <a:spcPct val="35000"/>
                </a:spcAft>
              </a:pPr>
              <a:r>
                <a:rPr lang="zh-CN" altLang="en-US" sz="120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合作</a:t>
              </a:r>
            </a:p>
          </p:txBody>
        </p:sp>
      </p:grpSp>
      <p:sp>
        <p:nvSpPr>
          <p:cNvPr id="92174" name="Slide Number Placeholder 2"/>
          <p:cNvSpPr txBox="1">
            <a:spLocks noGrp="1"/>
          </p:cNvSpPr>
          <p:nvPr/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B4DFE138-E28B-40DE-8116-83D465ED2ABA}" type="slidenum">
              <a:rPr lang="en-US" altLang="zh-CN" sz="1200">
                <a:solidFill>
                  <a:srgbClr val="CC3399"/>
                </a:solidFill>
                <a:latin typeface="Verdana" pitchFamily="34" charset="0"/>
              </a:rPr>
              <a:pPr algn="r"/>
              <a:t>4</a:t>
            </a:fld>
            <a:endParaRPr lang="en-US" altLang="zh-CN" sz="1200">
              <a:solidFill>
                <a:srgbClr val="CC3399"/>
              </a:solidFill>
              <a:latin typeface="Verdana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标题 1"/>
          <p:cNvSpPr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defTabSz="914400" eaLnBrk="0" hangingPunct="0"/>
            <a:r>
              <a:rPr lang="zh-CN" altLang="en-US" sz="280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世界一流大学推动全球创客运动</a:t>
            </a:r>
          </a:p>
        </p:txBody>
      </p:sp>
      <p:pic>
        <p:nvPicPr>
          <p:cNvPr id="93186" name="Picture 5" descr="berkeley_logo_30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79475" y="1411288"/>
            <a:ext cx="873125" cy="873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187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7888" y="1411288"/>
            <a:ext cx="1385887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3188" name="Text Box 22"/>
          <p:cNvSpPr txBox="1">
            <a:spLocks noChangeArrowheads="1"/>
          </p:cNvSpPr>
          <p:nvPr/>
        </p:nvSpPr>
        <p:spPr bwMode="auto">
          <a:xfrm>
            <a:off x="808038" y="2354263"/>
            <a:ext cx="27701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defTabSz="914400">
              <a:spcBef>
                <a:spcPct val="50000"/>
              </a:spcBef>
            </a:pPr>
            <a:r>
              <a:rPr lang="en-US" altLang="zh-CN" sz="2000">
                <a:solidFill>
                  <a:srgbClr val="7030A0"/>
                </a:solidFill>
                <a:ea typeface="微软雅黑" pitchFamily="34" charset="-122"/>
              </a:rPr>
              <a:t>UC Berkeley</a:t>
            </a:r>
            <a:r>
              <a:rPr lang="zh-CN" altLang="en-US" sz="2000">
                <a:solidFill>
                  <a:srgbClr val="7030A0"/>
                </a:solidFill>
                <a:ea typeface="微软雅黑" pitchFamily="34" charset="-122"/>
              </a:rPr>
              <a:t>社会利益信息技术研究中心</a:t>
            </a:r>
          </a:p>
        </p:txBody>
      </p:sp>
      <p:pic>
        <p:nvPicPr>
          <p:cNvPr id="93189" name="Picture 8" descr="DSC0074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925888" y="1216025"/>
            <a:ext cx="2374900" cy="178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190" name="Picture 9" descr="DSC00760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492875" y="1216025"/>
            <a:ext cx="2408238" cy="180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3191" name="Text Box 23"/>
          <p:cNvSpPr txBox="1">
            <a:spLocks noChangeArrowheads="1"/>
          </p:cNvSpPr>
          <p:nvPr/>
        </p:nvSpPr>
        <p:spPr bwMode="auto">
          <a:xfrm>
            <a:off x="696913" y="3386138"/>
            <a:ext cx="5489575" cy="2170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理念：缩短世界级实验室研究成果向工业界转化的渠道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职能：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Learn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（学习）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+ Build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（构建）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+Launch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（上市）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组织：加州大学各分校之间广泛合作的跨学科实验室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特点：关注社会重大问题（卫生保健、智能基础设施、可</a:t>
            </a:r>
          </a:p>
          <a:p>
            <a:pPr defTabSz="914400">
              <a:spcBef>
                <a:spcPct val="50000"/>
              </a:spcBef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           持续能源、民主政治）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经费：加州政府及社会捐助</a:t>
            </a:r>
          </a:p>
        </p:txBody>
      </p:sp>
      <p:pic>
        <p:nvPicPr>
          <p:cNvPr id="93192" name="Picture 11" descr="DSC00828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492875" y="3217863"/>
            <a:ext cx="2408238" cy="180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193" name="Picture 13" descr="DSC00815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096000" y="5141913"/>
            <a:ext cx="1360488" cy="102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194" name="Picture 14" descr="DSC00824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543800" y="5148263"/>
            <a:ext cx="1357313" cy="1017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3195" name="Slide Number Placeholder 2"/>
          <p:cNvSpPr txBox="1">
            <a:spLocks noGrp="1"/>
          </p:cNvSpPr>
          <p:nvPr/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D8128BEE-E8D5-4D25-8074-FB0E5165F6E1}" type="slidenum">
              <a:rPr lang="en-US" altLang="zh-CN" sz="1200">
                <a:solidFill>
                  <a:srgbClr val="CC3399"/>
                </a:solidFill>
                <a:latin typeface="Verdana" pitchFamily="34" charset="0"/>
              </a:rPr>
              <a:pPr algn="r"/>
              <a:t>5</a:t>
            </a:fld>
            <a:endParaRPr lang="en-US" altLang="zh-CN" sz="1200">
              <a:solidFill>
                <a:srgbClr val="CC3399"/>
              </a:solidFill>
              <a:latin typeface="Verdana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标题 1"/>
          <p:cNvSpPr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defTabSz="914400" eaLnBrk="0" hangingPunct="0"/>
            <a:r>
              <a:rPr lang="zh-CN" altLang="en-US" sz="280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世界一流大学推动全球创客运动</a:t>
            </a:r>
          </a:p>
        </p:txBody>
      </p:sp>
      <p:pic>
        <p:nvPicPr>
          <p:cNvPr id="94210" name="Picture 2" descr="C:\Users\李玉洁\Downloads\d6a3787eef622c1b1f18448b5becbf6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1675" y="1300163"/>
            <a:ext cx="1023938" cy="102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4211" name="图片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54213" y="1536700"/>
            <a:ext cx="1554162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4212" name="Text Box 22"/>
          <p:cNvSpPr txBox="1">
            <a:spLocks noChangeArrowheads="1"/>
          </p:cNvSpPr>
          <p:nvPr/>
        </p:nvSpPr>
        <p:spPr bwMode="auto">
          <a:xfrm>
            <a:off x="808038" y="2413000"/>
            <a:ext cx="277018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defTabSz="914400">
              <a:spcBef>
                <a:spcPct val="50000"/>
              </a:spcBef>
            </a:pPr>
            <a:r>
              <a:rPr lang="en-US" altLang="zh-CN" sz="2000">
                <a:solidFill>
                  <a:srgbClr val="7030A0"/>
                </a:solidFill>
                <a:ea typeface="微软雅黑" pitchFamily="34" charset="-122"/>
              </a:rPr>
              <a:t>Stanford</a:t>
            </a:r>
            <a:r>
              <a:rPr lang="zh-CN" altLang="en-US" sz="2000">
                <a:solidFill>
                  <a:srgbClr val="7030A0"/>
                </a:solidFill>
                <a:ea typeface="微软雅黑" pitchFamily="34" charset="-122"/>
              </a:rPr>
              <a:t>设计学院</a:t>
            </a:r>
          </a:p>
        </p:txBody>
      </p:sp>
      <p:pic>
        <p:nvPicPr>
          <p:cNvPr id="94213" name="Picture 8" descr="DSC0128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084638" y="1216025"/>
            <a:ext cx="2101850" cy="157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4214" name="Picture 9" descr="DSC0119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699250" y="3386138"/>
            <a:ext cx="1892300" cy="1420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4215" name="Picture 10" descr="DSC01240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697663" y="4899025"/>
            <a:ext cx="1884362" cy="1412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4216" name="Text Box 23"/>
          <p:cNvSpPr txBox="1">
            <a:spLocks noChangeArrowheads="1"/>
          </p:cNvSpPr>
          <p:nvPr/>
        </p:nvSpPr>
        <p:spPr bwMode="auto">
          <a:xfrm>
            <a:off x="763588" y="3143250"/>
            <a:ext cx="5489575" cy="180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理念：如何产生创造性的解决方案来应对时代挑战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职能：基于设计思维方法论的研究生教学项目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组织：与斯坦福大学各院系及产业界合作开发课程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特点：换位思考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-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定义问题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-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形成概念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-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开发原型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-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测试迭代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经费：社会捐助</a:t>
            </a:r>
          </a:p>
        </p:txBody>
      </p:sp>
      <p:pic>
        <p:nvPicPr>
          <p:cNvPr id="94217" name="Picture 12" descr="radical_collaboration-730x539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949950" y="939800"/>
            <a:ext cx="3200400" cy="2360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4218" name="Picture 13" descr="DSC01239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4751388" y="4911725"/>
            <a:ext cx="1846262" cy="1385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4219" name="Slide Number Placeholder 2"/>
          <p:cNvSpPr txBox="1">
            <a:spLocks noGrp="1"/>
          </p:cNvSpPr>
          <p:nvPr/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90C3908B-E8C8-4EAA-9B5E-AFBBB9E56575}" type="slidenum">
              <a:rPr lang="en-US" altLang="zh-CN" sz="1200">
                <a:solidFill>
                  <a:srgbClr val="CC3399"/>
                </a:solidFill>
                <a:latin typeface="Verdana" pitchFamily="34" charset="0"/>
              </a:rPr>
              <a:pPr algn="r"/>
              <a:t>6</a:t>
            </a:fld>
            <a:endParaRPr lang="en-US" altLang="zh-CN" sz="1200">
              <a:solidFill>
                <a:srgbClr val="CC3399"/>
              </a:solidFill>
              <a:latin typeface="Verdana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标题 1"/>
          <p:cNvSpPr>
            <a:spLocks/>
          </p:cNvSpPr>
          <p:nvPr/>
        </p:nvSpPr>
        <p:spPr bwMode="auto">
          <a:xfrm>
            <a:off x="539750" y="260350"/>
            <a:ext cx="63373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defTabSz="914400" eaLnBrk="0" hangingPunct="0"/>
            <a:r>
              <a:rPr lang="zh-CN" altLang="en-US" sz="2800">
                <a:solidFill>
                  <a:srgbClr val="CC3399"/>
                </a:solidFill>
                <a:latin typeface="微软雅黑" pitchFamily="34" charset="-122"/>
                <a:ea typeface="微软雅黑" pitchFamily="34" charset="-122"/>
              </a:rPr>
              <a:t>国内外创客空间蓬勃发展</a:t>
            </a:r>
          </a:p>
        </p:txBody>
      </p:sp>
      <p:sp>
        <p:nvSpPr>
          <p:cNvPr id="95234" name="Text Box 5"/>
          <p:cNvSpPr txBox="1">
            <a:spLocks noChangeArrowheads="1"/>
          </p:cNvSpPr>
          <p:nvPr/>
        </p:nvSpPr>
        <p:spPr bwMode="auto">
          <a:xfrm>
            <a:off x="774700" y="1244600"/>
            <a:ext cx="2921000" cy="1909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>
              <a:spcBef>
                <a:spcPct val="50000"/>
              </a:spcBef>
            </a:pPr>
            <a:r>
              <a:rPr lang="zh-CN" altLang="en-US" sz="2000">
                <a:solidFill>
                  <a:srgbClr val="FF3300"/>
                </a:solidFill>
                <a:ea typeface="微软雅黑" pitchFamily="34" charset="-122"/>
              </a:rPr>
              <a:t>美国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en-US" altLang="zh-CN">
                <a:solidFill>
                  <a:srgbClr val="800080"/>
                </a:solidFill>
              </a:rPr>
              <a:t> </a:t>
            </a:r>
            <a:r>
              <a:rPr lang="en-US" altLang="zh-CN" sz="1600">
                <a:solidFill>
                  <a:srgbClr val="800080"/>
                </a:solidFill>
              </a:rPr>
              <a:t>Artisan’s Asylum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en-US" altLang="zh-CN" sz="1600">
                <a:solidFill>
                  <a:srgbClr val="800080"/>
                </a:solidFill>
              </a:rPr>
              <a:t> The Crucible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en-US" altLang="zh-CN" sz="1600">
                <a:solidFill>
                  <a:srgbClr val="800080"/>
                </a:solidFill>
              </a:rPr>
              <a:t> Noisebridge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en-US" altLang="zh-CN" sz="1600">
                <a:solidFill>
                  <a:srgbClr val="800080"/>
                </a:solidFill>
              </a:rPr>
              <a:t> …</a:t>
            </a:r>
          </a:p>
        </p:txBody>
      </p:sp>
      <p:sp>
        <p:nvSpPr>
          <p:cNvPr id="95235" name="Text Box 6"/>
          <p:cNvSpPr txBox="1">
            <a:spLocks noChangeArrowheads="1"/>
          </p:cNvSpPr>
          <p:nvPr/>
        </p:nvSpPr>
        <p:spPr bwMode="auto">
          <a:xfrm>
            <a:off x="774700" y="3505200"/>
            <a:ext cx="2921000" cy="186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>
                <a:solidFill>
                  <a:srgbClr val="FF3300"/>
                </a:solidFill>
                <a:latin typeface="微软雅黑" pitchFamily="34" charset="-122"/>
                <a:ea typeface="微软雅黑" pitchFamily="34" charset="-122"/>
              </a:rPr>
              <a:t>中国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600">
                <a:solidFill>
                  <a:srgbClr val="80008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>
                <a:solidFill>
                  <a:srgbClr val="800080"/>
                </a:solidFill>
                <a:latin typeface="微软雅黑" pitchFamily="34" charset="-122"/>
                <a:ea typeface="微软雅黑" pitchFamily="34" charset="-122"/>
              </a:rPr>
              <a:t>北京创客空间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600">
                <a:solidFill>
                  <a:srgbClr val="80008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>
                <a:solidFill>
                  <a:srgbClr val="800080"/>
                </a:solidFill>
                <a:latin typeface="微软雅黑" pitchFamily="34" charset="-122"/>
                <a:ea typeface="微软雅黑" pitchFamily="34" charset="-122"/>
              </a:rPr>
              <a:t>上海新车间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600">
                <a:solidFill>
                  <a:srgbClr val="80008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>
                <a:solidFill>
                  <a:srgbClr val="800080"/>
                </a:solidFill>
                <a:latin typeface="微软雅黑" pitchFamily="34" charset="-122"/>
                <a:ea typeface="微软雅黑" pitchFamily="34" charset="-122"/>
              </a:rPr>
              <a:t>深圳柴火创客空间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600">
                <a:solidFill>
                  <a:srgbClr val="800080"/>
                </a:solidFill>
                <a:latin typeface="微软雅黑" pitchFamily="34" charset="-122"/>
                <a:ea typeface="微软雅黑" pitchFamily="34" charset="-122"/>
              </a:rPr>
              <a:t> …</a:t>
            </a:r>
          </a:p>
        </p:txBody>
      </p:sp>
      <p:pic>
        <p:nvPicPr>
          <p:cNvPr id="95236" name="Picture 7" descr="DSC0095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59113" y="1244600"/>
            <a:ext cx="2409825" cy="180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5237" name="Picture 8" descr="DSC0086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35625" y="1231900"/>
            <a:ext cx="2409825" cy="180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5238" name="Picture 10" descr="DSC0020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71813" y="3230563"/>
            <a:ext cx="2409825" cy="180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5239" name="Text Box 23"/>
          <p:cNvSpPr txBox="1">
            <a:spLocks noChangeArrowheads="1"/>
          </p:cNvSpPr>
          <p:nvPr/>
        </p:nvSpPr>
        <p:spPr bwMode="auto">
          <a:xfrm>
            <a:off x="5699125" y="3505200"/>
            <a:ext cx="3122613" cy="2536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理念：非盈利社会化创客空间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职能：支持和促进手工制作、</a:t>
            </a:r>
          </a:p>
          <a:p>
            <a:pPr defTabSz="914400">
              <a:spcBef>
                <a:spcPct val="50000"/>
              </a:spcBef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           艺术设计的学习与实践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组织：会员制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特点：专业工作室</a:t>
            </a:r>
            <a:r>
              <a:rPr lang="en-US" altLang="zh-CN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+</a:t>
            </a: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创客课程</a:t>
            </a:r>
          </a:p>
          <a:p>
            <a:pPr defTabSz="914400">
              <a:spcBef>
                <a:spcPct val="50000"/>
              </a:spcBef>
              <a:buFontTx/>
              <a:buChar char="•"/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经费：课程学费，会员会费，</a:t>
            </a:r>
          </a:p>
          <a:p>
            <a:pPr defTabSz="914400">
              <a:spcBef>
                <a:spcPct val="50000"/>
              </a:spcBef>
            </a:pPr>
            <a:r>
              <a:rPr lang="zh-CN" altLang="en-US" sz="160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            社会捐助</a:t>
            </a:r>
          </a:p>
        </p:txBody>
      </p:sp>
      <p:sp>
        <p:nvSpPr>
          <p:cNvPr id="95240" name="Slide Number Placeholder 2"/>
          <p:cNvSpPr txBox="1">
            <a:spLocks noGrp="1"/>
          </p:cNvSpPr>
          <p:nvPr/>
        </p:nvSpPr>
        <p:spPr bwMode="auto">
          <a:xfrm>
            <a:off x="6553200" y="6453188"/>
            <a:ext cx="19812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2343CDFB-BFBC-4A74-950A-F0400B66A029}" type="slidenum">
              <a:rPr lang="en-US" altLang="zh-CN" sz="1200">
                <a:solidFill>
                  <a:srgbClr val="CC3399"/>
                </a:solidFill>
                <a:latin typeface="Verdana" pitchFamily="34" charset="0"/>
              </a:rPr>
              <a:pPr algn="r"/>
              <a:t>7</a:t>
            </a:fld>
            <a:endParaRPr lang="en-US" altLang="zh-CN" sz="1200">
              <a:solidFill>
                <a:srgbClr val="CC3399"/>
              </a:solidFill>
              <a:latin typeface="Verdana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>
                <a:latin typeface="微软雅黑" pitchFamily="34" charset="-122"/>
                <a:ea typeface="微软雅黑" pitchFamily="34" charset="-122"/>
              </a:rPr>
              <a:t>大学引入创客活动的意义</a:t>
            </a:r>
          </a:p>
        </p:txBody>
      </p:sp>
      <p:sp>
        <p:nvSpPr>
          <p:cNvPr id="96258" name="Content Placeholder 2"/>
          <p:cNvSpPr>
            <a:spLocks noGrp="1"/>
          </p:cNvSpPr>
          <p:nvPr>
            <p:ph sz="half" idx="1"/>
          </p:nvPr>
        </p:nvSpPr>
        <p:spPr>
          <a:xfrm>
            <a:off x="566738" y="1700213"/>
            <a:ext cx="3924300" cy="4752975"/>
          </a:xfrm>
        </p:spPr>
        <p:txBody>
          <a:bodyPr/>
          <a:lstStyle/>
          <a:p>
            <a:pPr>
              <a:lnSpc>
                <a:spcPts val="3200"/>
              </a:lnSpc>
              <a:spcBef>
                <a:spcPct val="0"/>
              </a:spcBef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  <a:cs typeface="Heiti SC Light"/>
              </a:rPr>
              <a:t>制度建设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  <a:cs typeface="Heiti SC Light"/>
              </a:rPr>
              <a:t>：自发性的活动</a:t>
            </a:r>
            <a:endParaRPr lang="en-US" altLang="zh-CN" sz="1800" smtClean="0"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ts val="3200"/>
              </a:lnSpc>
              <a:spcBef>
                <a:spcPct val="0"/>
              </a:spcBef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  <a:cs typeface="Heiti SC Light"/>
              </a:rPr>
              <a:t>参与机制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  <a:cs typeface="Heiti SC Light"/>
              </a:rPr>
              <a:t>：仅凭教师和学生的热情参与</a:t>
            </a:r>
          </a:p>
          <a:p>
            <a:pPr>
              <a:lnSpc>
                <a:spcPts val="3200"/>
              </a:lnSpc>
              <a:spcBef>
                <a:spcPct val="0"/>
              </a:spcBef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  <a:cs typeface="Heiti SC Light"/>
              </a:rPr>
              <a:t>师资聚集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  <a:cs typeface="Heiti SC Light"/>
              </a:rPr>
              <a:t>：缺少广泛认知与保障机制</a:t>
            </a:r>
            <a:endParaRPr lang="en-US" altLang="zh-CN" sz="1800" smtClean="0"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ts val="3200"/>
              </a:lnSpc>
              <a:spcBef>
                <a:spcPct val="0"/>
              </a:spcBef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  <a:cs typeface="Heiti SC Light"/>
              </a:rPr>
              <a:t>开放广度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  <a:cs typeface="Heiti SC Light"/>
              </a:rPr>
              <a:t>：学科专业之间缺少跨专业交流</a:t>
            </a:r>
            <a:endParaRPr lang="en-US" altLang="zh-CN" sz="1800" smtClean="0"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ts val="3200"/>
              </a:lnSpc>
              <a:spcBef>
                <a:spcPct val="0"/>
              </a:spcBef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  <a:cs typeface="Heiti SC Light"/>
              </a:rPr>
              <a:t>评价体系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  <a:cs typeface="Heiti SC Light"/>
              </a:rPr>
              <a:t>：与现行教学科研评价体系不相容</a:t>
            </a:r>
            <a:endParaRPr lang="en-US" altLang="zh-CN" sz="1800" smtClean="0">
              <a:latin typeface="微软雅黑" pitchFamily="34" charset="-122"/>
              <a:ea typeface="微软雅黑" pitchFamily="34" charset="-122"/>
              <a:cs typeface="Heiti SC Light"/>
            </a:endParaRPr>
          </a:p>
          <a:p>
            <a:pPr>
              <a:lnSpc>
                <a:spcPts val="3200"/>
              </a:lnSpc>
              <a:spcBef>
                <a:spcPct val="0"/>
              </a:spcBef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  <a:cs typeface="Heiti SC Light"/>
              </a:rPr>
              <a:t>经费支持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  <a:cs typeface="Heiti SC Light"/>
              </a:rPr>
              <a:t>：空间、课程、软硬件预算普遍不足</a:t>
            </a:r>
            <a:endParaRPr lang="en-US" altLang="zh-CN" sz="1800" smtClean="0">
              <a:latin typeface="微软雅黑" pitchFamily="34" charset="-122"/>
              <a:ea typeface="微软雅黑" pitchFamily="34" charset="-122"/>
              <a:cs typeface="Heiti SC Light"/>
            </a:endParaRPr>
          </a:p>
        </p:txBody>
      </p:sp>
      <p:sp>
        <p:nvSpPr>
          <p:cNvPr id="96259" name="Content Placeholder 1"/>
          <p:cNvSpPr>
            <a:spLocks noGrp="1"/>
          </p:cNvSpPr>
          <p:nvPr>
            <p:ph sz="half" idx="2"/>
          </p:nvPr>
        </p:nvSpPr>
        <p:spPr>
          <a:xfrm>
            <a:off x="4643438" y="1700213"/>
            <a:ext cx="4368800" cy="4752975"/>
          </a:xfrm>
        </p:spPr>
        <p:txBody>
          <a:bodyPr/>
          <a:lstStyle/>
          <a:p>
            <a:pPr>
              <a:lnSpc>
                <a:spcPts val="3200"/>
              </a:lnSpc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</a:rPr>
              <a:t>创造性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</a:rPr>
              <a:t>：信息来源与协作平台</a:t>
            </a:r>
          </a:p>
          <a:p>
            <a:pPr>
              <a:lnSpc>
                <a:spcPts val="3200"/>
              </a:lnSpc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</a:rPr>
              <a:t>学生自主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</a:rPr>
              <a:t>：学生社团、自我教学</a:t>
            </a:r>
          </a:p>
          <a:p>
            <a:pPr>
              <a:lnSpc>
                <a:spcPts val="3200"/>
              </a:lnSpc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</a:rPr>
              <a:t>人员（</a:t>
            </a:r>
            <a:r>
              <a:rPr lang="en-US" altLang="zh-CN" sz="1800" b="1" u="sng" smtClean="0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</a:rPr>
              <a:t>学生</a:t>
            </a:r>
            <a:r>
              <a:rPr lang="en-US" altLang="zh-CN" sz="1800" b="1" u="sng" smtClean="0">
                <a:latin typeface="微软雅黑" pitchFamily="34" charset="-122"/>
                <a:ea typeface="微软雅黑" pitchFamily="34" charset="-122"/>
              </a:rPr>
              <a:t> 2.</a:t>
            </a: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</a:rPr>
              <a:t>教师）选拔方式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</a:rPr>
              <a:t>：</a:t>
            </a:r>
            <a:endParaRPr lang="en-US" altLang="zh-CN" sz="180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ts val="3200"/>
              </a:lnSpc>
              <a:buFont typeface="Wingdings" pitchFamily="2" charset="2"/>
              <a:buNone/>
            </a:pPr>
            <a:r>
              <a:rPr lang="zh-CN" altLang="en-US" sz="1800" smtClean="0">
                <a:latin typeface="微软雅黑" pitchFamily="34" charset="-122"/>
                <a:ea typeface="微软雅黑" pitchFamily="34" charset="-122"/>
              </a:rPr>
              <a:t>驻校创客项目、跨学科人才交流</a:t>
            </a:r>
          </a:p>
          <a:p>
            <a:pPr>
              <a:lnSpc>
                <a:spcPts val="3200"/>
              </a:lnSpc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</a:rPr>
              <a:t>学校开放性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</a:rPr>
              <a:t>：跨学科合作教学项目</a:t>
            </a:r>
          </a:p>
          <a:p>
            <a:pPr>
              <a:lnSpc>
                <a:spcPts val="3200"/>
              </a:lnSpc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</a:rPr>
              <a:t>评价机制多样性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</a:rPr>
              <a:t>：结果导向</a:t>
            </a:r>
          </a:p>
          <a:p>
            <a:pPr>
              <a:lnSpc>
                <a:spcPts val="3200"/>
              </a:lnSpc>
            </a:pPr>
            <a:r>
              <a:rPr lang="zh-CN" altLang="en-US" sz="1800" b="1" u="sng" smtClean="0">
                <a:latin typeface="微软雅黑" pitchFamily="34" charset="-122"/>
                <a:ea typeface="微软雅黑" pitchFamily="34" charset="-122"/>
              </a:rPr>
              <a:t>教学模式灵活性</a:t>
            </a:r>
            <a:r>
              <a:rPr lang="zh-CN" altLang="en-US" sz="1800" smtClean="0">
                <a:latin typeface="微软雅黑" pitchFamily="34" charset="-122"/>
                <a:ea typeface="微软雅黑" pitchFamily="34" charset="-122"/>
              </a:rPr>
              <a:t>：培训、活动、课程、竞赛、项目等</a:t>
            </a:r>
            <a:endParaRPr lang="en-US" altLang="zh-CN" sz="180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6260" name="TextBox 4"/>
          <p:cNvSpPr txBox="1">
            <a:spLocks noChangeArrowheads="1"/>
          </p:cNvSpPr>
          <p:nvPr/>
        </p:nvSpPr>
        <p:spPr bwMode="auto">
          <a:xfrm>
            <a:off x="1214438" y="1187450"/>
            <a:ext cx="201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latin typeface="微软雅黑" pitchFamily="34" charset="-122"/>
                <a:ea typeface="微软雅黑" pitchFamily="34" charset="-122"/>
              </a:rPr>
              <a:t>当前创新教育模式</a:t>
            </a:r>
          </a:p>
        </p:txBody>
      </p:sp>
      <p:sp>
        <p:nvSpPr>
          <p:cNvPr id="96261" name="TextBox 7"/>
          <p:cNvSpPr txBox="1">
            <a:spLocks noChangeArrowheads="1"/>
          </p:cNvSpPr>
          <p:nvPr/>
        </p:nvSpPr>
        <p:spPr bwMode="auto">
          <a:xfrm>
            <a:off x="6042025" y="1187450"/>
            <a:ext cx="1098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latin typeface="微软雅黑" pitchFamily="34" charset="-122"/>
                <a:ea typeface="微软雅黑" pitchFamily="34" charset="-122"/>
              </a:rPr>
              <a:t>应对机制</a:t>
            </a:r>
          </a:p>
        </p:txBody>
      </p:sp>
      <p:sp>
        <p:nvSpPr>
          <p:cNvPr id="93190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CD6D74B-8D4D-41AF-85CF-401F5FE9D6C6}" type="slidenum">
              <a:rPr lang="en-US" altLang="zh-CN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US" altLang="zh-CN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>
                <a:latin typeface="微软雅黑" pitchFamily="34" charset="-122"/>
                <a:ea typeface="微软雅黑" pitchFamily="34" charset="-122"/>
              </a:rPr>
              <a:t>创客交叉融合空间运行机制导览</a:t>
            </a:r>
          </a:p>
        </p:txBody>
      </p:sp>
      <p:sp>
        <p:nvSpPr>
          <p:cNvPr id="68" name="Trapezoid 67"/>
          <p:cNvSpPr/>
          <p:nvPr/>
        </p:nvSpPr>
        <p:spPr bwMode="auto">
          <a:xfrm>
            <a:off x="144463" y="4583113"/>
            <a:ext cx="7845425" cy="1857375"/>
          </a:xfrm>
          <a:prstGeom prst="trapezoid">
            <a:avLst/>
          </a:prstGeom>
          <a:solidFill>
            <a:srgbClr val="4BACC6">
              <a:shade val="80000"/>
              <a:hueOff val="0"/>
              <a:satOff val="0"/>
              <a:lumOff val="35752"/>
              <a:alphaOff val="0"/>
            </a:srgbClr>
          </a:solidFill>
          <a:ln w="254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</a:ln>
          <a:effectLst/>
        </p:spPr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kern="0" dirty="0">
              <a:solidFill>
                <a:srgbClr val="439B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Rounded Rectangle 68"/>
          <p:cNvSpPr/>
          <p:nvPr/>
        </p:nvSpPr>
        <p:spPr bwMode="auto">
          <a:xfrm>
            <a:off x="827088" y="1771650"/>
            <a:ext cx="6480175" cy="2960688"/>
          </a:xfrm>
          <a:prstGeom prst="roundRect">
            <a:avLst>
              <a:gd name="adj" fmla="val 9756"/>
            </a:avLst>
          </a:prstGeom>
          <a:solidFill>
            <a:srgbClr val="E3F1F5"/>
          </a:solidFill>
          <a:ln w="76200" cap="flat" cmpd="sng" algn="ctr">
            <a:solidFill>
              <a:srgbClr val="1F497D">
                <a:lumMod val="60000"/>
                <a:lumOff val="40000"/>
              </a:srgbClr>
            </a:solidFill>
            <a:prstDash val="solid"/>
          </a:ln>
          <a:effectLst/>
        </p:spPr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kern="0" dirty="0">
              <a:solidFill>
                <a:srgbClr val="439B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Chevron 70"/>
          <p:cNvSpPr/>
          <p:nvPr/>
        </p:nvSpPr>
        <p:spPr bwMode="auto">
          <a:xfrm rot="16200000">
            <a:off x="7185026" y="2617787"/>
            <a:ext cx="233362" cy="214313"/>
          </a:xfrm>
          <a:prstGeom prst="chevron">
            <a:avLst/>
          </a:prstGeom>
          <a:solidFill>
            <a:srgbClr val="1F497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496257" tIns="78740" rIns="78740" bIns="78740" spcCol="1270" anchor="ctr"/>
          <a:lstStyle/>
          <a:p>
            <a:pPr algn="ctr" defTabSz="1377950" fontAlgn="auto" latinLnBrk="1">
              <a:lnSpc>
                <a:spcPct val="90000"/>
              </a:lnSpc>
              <a:spcBef>
                <a:spcPts val="0"/>
              </a:spcBef>
              <a:spcAft>
                <a:spcPct val="35000"/>
              </a:spcAft>
              <a:defRPr/>
            </a:pPr>
            <a:endParaRPr kumimoji="1" lang="zh-CN" altLang="en-US" sz="2000" b="1" kern="0" dirty="0">
              <a:solidFill>
                <a:srgbClr val="439B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标题 1"/>
          <p:cNvSpPr txBox="1">
            <a:spLocks/>
          </p:cNvSpPr>
          <p:nvPr/>
        </p:nvSpPr>
        <p:spPr>
          <a:xfrm>
            <a:off x="4763" y="1201738"/>
            <a:ext cx="1390650" cy="482600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lang="zh-CN" altLang="en-US" sz="2400" b="1" kern="1200" spc="600" baseline="0" dirty="0">
                <a:solidFill>
                  <a:schemeClr val="tx1"/>
                </a:solidFill>
                <a:latin typeface="Century Gothic" pitchFamily="34" charset="0"/>
                <a:ea typeface="微软雅黑" pitchFamily="34" charset="-122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sz="2000" b="0" spc="300" smtClean="0">
                <a:solidFill>
                  <a:srgbClr val="0070C0"/>
                </a:solidFill>
                <a:latin typeface="微软雅黑" panose="020B0503020204020204" pitchFamily="34" charset="-122"/>
              </a:rPr>
              <a:t>智慧社区</a:t>
            </a:r>
            <a:endParaRPr sz="2000" b="0" spc="300">
              <a:solidFill>
                <a:srgbClr val="0070C0"/>
              </a:solidFill>
              <a:latin typeface="微软雅黑" pitchFamily="34" charset="-122"/>
            </a:endParaRPr>
          </a:p>
        </p:txBody>
      </p:sp>
      <p:sp>
        <p:nvSpPr>
          <p:cNvPr id="73" name="标题 1"/>
          <p:cNvSpPr txBox="1">
            <a:spLocks/>
          </p:cNvSpPr>
          <p:nvPr/>
        </p:nvSpPr>
        <p:spPr>
          <a:xfrm>
            <a:off x="2647950" y="6010275"/>
            <a:ext cx="3354388" cy="484188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lang="zh-CN" altLang="en-US" sz="2400" b="1" kern="1200" spc="600" baseline="0" dirty="0">
                <a:solidFill>
                  <a:schemeClr val="tx1"/>
                </a:solidFill>
                <a:latin typeface="Century Gothic" pitchFamily="34" charset="0"/>
                <a:ea typeface="微软雅黑" pitchFamily="34" charset="-122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sz="2000" b="0" smtClean="0">
                <a:solidFill>
                  <a:srgbClr val="0070C0"/>
                </a:solidFill>
                <a:latin typeface="微软雅黑" panose="020B0503020204020204" pitchFamily="34" charset="-122"/>
              </a:rPr>
              <a:t>实体建设及保障梯队</a:t>
            </a:r>
            <a:endParaRPr sz="2000" b="0">
              <a:solidFill>
                <a:srgbClr val="0070C0"/>
              </a:solidFill>
              <a:latin typeface="微软雅黑" pitchFamily="34" charset="-122"/>
            </a:endParaRPr>
          </a:p>
        </p:txBody>
      </p:sp>
      <p:grpSp>
        <p:nvGrpSpPr>
          <p:cNvPr id="100359" name="Group 73"/>
          <p:cNvGrpSpPr>
            <a:grpSpLocks/>
          </p:cNvGrpSpPr>
          <p:nvPr/>
        </p:nvGrpSpPr>
        <p:grpSpPr bwMode="auto">
          <a:xfrm>
            <a:off x="1663700" y="2282825"/>
            <a:ext cx="1654175" cy="1068388"/>
            <a:chOff x="-782189" y="1606912"/>
            <a:chExt cx="2545877" cy="1258758"/>
          </a:xfrm>
        </p:grpSpPr>
        <p:sp>
          <p:nvSpPr>
            <p:cNvPr id="75" name="Rectangle 105"/>
            <p:cNvSpPr/>
            <p:nvPr/>
          </p:nvSpPr>
          <p:spPr>
            <a:xfrm>
              <a:off x="-769972" y="2052059"/>
              <a:ext cx="2519000" cy="383426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协作运行委员会</a:t>
              </a:r>
            </a:p>
          </p:txBody>
        </p:sp>
        <p:sp>
          <p:nvSpPr>
            <p:cNvPr id="76" name="Rectangle 105"/>
            <p:cNvSpPr/>
            <p:nvPr/>
          </p:nvSpPr>
          <p:spPr>
            <a:xfrm>
              <a:off x="-757756" y="1606912"/>
              <a:ext cx="2521444" cy="383426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战略指导委员会</a:t>
              </a:r>
            </a:p>
          </p:txBody>
        </p:sp>
        <p:sp>
          <p:nvSpPr>
            <p:cNvPr id="77" name="Rectangle 105"/>
            <p:cNvSpPr/>
            <p:nvPr/>
          </p:nvSpPr>
          <p:spPr>
            <a:xfrm>
              <a:off x="-782189" y="2482244"/>
              <a:ext cx="2521444" cy="383426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校外导师团</a:t>
              </a:r>
              <a:r>
                <a:rPr lang="en-US" altLang="zh-CN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驻校创客</a:t>
              </a:r>
            </a:p>
          </p:txBody>
        </p:sp>
      </p:grpSp>
      <p:sp>
        <p:nvSpPr>
          <p:cNvPr id="78" name="Rounded Rectangle 77"/>
          <p:cNvSpPr/>
          <p:nvPr/>
        </p:nvSpPr>
        <p:spPr bwMode="auto">
          <a:xfrm>
            <a:off x="2411413" y="4576763"/>
            <a:ext cx="1490662" cy="293687"/>
          </a:xfrm>
          <a:prstGeom prst="round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数据安全管理工具</a:t>
            </a:r>
          </a:p>
        </p:txBody>
      </p:sp>
      <p:sp>
        <p:nvSpPr>
          <p:cNvPr id="79" name="Rounded Rectangle 78"/>
          <p:cNvSpPr/>
          <p:nvPr/>
        </p:nvSpPr>
        <p:spPr bwMode="auto">
          <a:xfrm>
            <a:off x="4113213" y="4576763"/>
            <a:ext cx="1200150" cy="293687"/>
          </a:xfrm>
          <a:prstGeom prst="round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过程记录工具</a:t>
            </a:r>
          </a:p>
        </p:txBody>
      </p:sp>
      <p:sp>
        <p:nvSpPr>
          <p:cNvPr id="80" name="Rounded Rectangle 79"/>
          <p:cNvSpPr/>
          <p:nvPr/>
        </p:nvSpPr>
        <p:spPr bwMode="auto">
          <a:xfrm>
            <a:off x="6834188" y="3632200"/>
            <a:ext cx="933450" cy="293688"/>
          </a:xfrm>
          <a:prstGeom prst="round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知识分享</a:t>
            </a:r>
          </a:p>
        </p:txBody>
      </p:sp>
      <p:sp>
        <p:nvSpPr>
          <p:cNvPr id="84" name="Rounded Rectangle 83"/>
          <p:cNvSpPr/>
          <p:nvPr/>
        </p:nvSpPr>
        <p:spPr bwMode="auto">
          <a:xfrm>
            <a:off x="6834188" y="4010025"/>
            <a:ext cx="933450" cy="293688"/>
          </a:xfrm>
          <a:prstGeom prst="round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评价体系</a:t>
            </a:r>
          </a:p>
        </p:txBody>
      </p:sp>
      <p:sp>
        <p:nvSpPr>
          <p:cNvPr id="87" name="Down Arrow 86"/>
          <p:cNvSpPr/>
          <p:nvPr/>
        </p:nvSpPr>
        <p:spPr>
          <a:xfrm rot="5400000">
            <a:off x="8084344" y="5093494"/>
            <a:ext cx="331787" cy="530225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Down Arrow 87"/>
          <p:cNvSpPr/>
          <p:nvPr/>
        </p:nvSpPr>
        <p:spPr>
          <a:xfrm rot="5400000">
            <a:off x="8084344" y="3553619"/>
            <a:ext cx="331787" cy="530225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366" name="Rectangle 88"/>
          <p:cNvSpPr>
            <a:spLocks noChangeArrowheads="1"/>
          </p:cNvSpPr>
          <p:nvPr/>
        </p:nvSpPr>
        <p:spPr bwMode="auto">
          <a:xfrm>
            <a:off x="7951788" y="4041775"/>
            <a:ext cx="1120775" cy="461963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活动运营经费</a:t>
            </a:r>
            <a:endParaRPr lang="en-US" altLang="zh-CN" sz="1200" b="1" u="sng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450</a:t>
            </a:r>
            <a:r>
              <a:rPr lang="zh-CN" altLang="en-US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万</a:t>
            </a:r>
            <a:r>
              <a:rPr lang="en-US" altLang="zh-CN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</a:p>
        </p:txBody>
      </p:sp>
      <p:sp>
        <p:nvSpPr>
          <p:cNvPr id="100367" name="Rectangle 89"/>
          <p:cNvSpPr>
            <a:spLocks noChangeArrowheads="1"/>
          </p:cNvSpPr>
          <p:nvPr/>
        </p:nvSpPr>
        <p:spPr bwMode="auto">
          <a:xfrm>
            <a:off x="7951788" y="5599113"/>
            <a:ext cx="1120775" cy="461962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基础建设经费</a:t>
            </a:r>
            <a:endParaRPr lang="en-US" altLang="zh-CN" sz="1200" b="1" u="sng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2000</a:t>
            </a:r>
            <a:r>
              <a:rPr lang="zh-CN" altLang="en-US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万</a:t>
            </a:r>
          </a:p>
        </p:txBody>
      </p:sp>
      <p:grpSp>
        <p:nvGrpSpPr>
          <p:cNvPr id="100368" name="组合 61"/>
          <p:cNvGrpSpPr>
            <a:grpSpLocks/>
          </p:cNvGrpSpPr>
          <p:nvPr/>
        </p:nvGrpSpPr>
        <p:grpSpPr bwMode="auto">
          <a:xfrm>
            <a:off x="2819400" y="5119688"/>
            <a:ext cx="2079625" cy="768350"/>
            <a:chOff x="5334741" y="5310207"/>
            <a:chExt cx="2138735" cy="864050"/>
          </a:xfrm>
        </p:grpSpPr>
        <p:sp>
          <p:nvSpPr>
            <p:cNvPr id="92" name="Rectangle 102"/>
            <p:cNvSpPr/>
            <p:nvPr/>
          </p:nvSpPr>
          <p:spPr>
            <a:xfrm>
              <a:off x="5334741" y="5310207"/>
              <a:ext cx="847331" cy="432025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生产设备</a:t>
              </a:r>
            </a:p>
          </p:txBody>
        </p:sp>
        <p:sp>
          <p:nvSpPr>
            <p:cNvPr id="93" name="Rectangle 102"/>
            <p:cNvSpPr/>
            <p:nvPr/>
          </p:nvSpPr>
          <p:spPr>
            <a:xfrm>
              <a:off x="6177174" y="5310207"/>
              <a:ext cx="1296302" cy="432025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信息存储与计算</a:t>
              </a:r>
            </a:p>
          </p:txBody>
        </p:sp>
        <p:sp>
          <p:nvSpPr>
            <p:cNvPr id="94" name="Rectangle 102"/>
            <p:cNvSpPr/>
            <p:nvPr/>
          </p:nvSpPr>
          <p:spPr>
            <a:xfrm>
              <a:off x="5334741" y="5742232"/>
              <a:ext cx="2138735" cy="432025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网络平台</a:t>
              </a:r>
            </a:p>
          </p:txBody>
        </p:sp>
      </p:grpSp>
      <p:grpSp>
        <p:nvGrpSpPr>
          <p:cNvPr id="100369" name="Group 94"/>
          <p:cNvGrpSpPr>
            <a:grpSpLocks/>
          </p:cNvGrpSpPr>
          <p:nvPr/>
        </p:nvGrpSpPr>
        <p:grpSpPr bwMode="auto">
          <a:xfrm>
            <a:off x="701675" y="4954588"/>
            <a:ext cx="1897063" cy="1289050"/>
            <a:chOff x="1413678" y="4950657"/>
            <a:chExt cx="1896704" cy="1288456"/>
          </a:xfrm>
        </p:grpSpPr>
        <p:sp>
          <p:nvSpPr>
            <p:cNvPr id="96" name="Rectangle 101"/>
            <p:cNvSpPr/>
            <p:nvPr/>
          </p:nvSpPr>
          <p:spPr>
            <a:xfrm>
              <a:off x="2310446" y="4950657"/>
              <a:ext cx="999936" cy="431601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跨学科交流工作空间</a:t>
              </a:r>
            </a:p>
          </p:txBody>
        </p:sp>
        <p:sp>
          <p:nvSpPr>
            <p:cNvPr id="97" name="Rectangle 106"/>
            <p:cNvSpPr/>
            <p:nvPr/>
          </p:nvSpPr>
          <p:spPr>
            <a:xfrm>
              <a:off x="1413678" y="4950657"/>
              <a:ext cx="896768" cy="431601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推广与传播设施</a:t>
              </a:r>
            </a:p>
          </p:txBody>
        </p:sp>
        <p:sp>
          <p:nvSpPr>
            <p:cNvPr id="98" name="Rectangle 101"/>
            <p:cNvSpPr/>
            <p:nvPr/>
          </p:nvSpPr>
          <p:spPr>
            <a:xfrm>
              <a:off x="1413678" y="5807512"/>
              <a:ext cx="1896704" cy="431601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基础创新素养</a:t>
              </a:r>
              <a:endParaRPr lang="en-US" altLang="zh-CN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及技能训练空间</a:t>
              </a:r>
            </a:p>
          </p:txBody>
        </p:sp>
        <p:sp>
          <p:nvSpPr>
            <p:cNvPr id="99" name="Rectangle 101"/>
            <p:cNvSpPr/>
            <p:nvPr/>
          </p:nvSpPr>
          <p:spPr>
            <a:xfrm>
              <a:off x="1413678" y="5383844"/>
              <a:ext cx="1896704" cy="431601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多学科实验室</a:t>
              </a:r>
            </a:p>
          </p:txBody>
        </p:sp>
      </p:grpSp>
      <p:grpSp>
        <p:nvGrpSpPr>
          <p:cNvPr id="100370" name="Group 99"/>
          <p:cNvGrpSpPr>
            <a:grpSpLocks/>
          </p:cNvGrpSpPr>
          <p:nvPr/>
        </p:nvGrpSpPr>
        <p:grpSpPr bwMode="auto">
          <a:xfrm>
            <a:off x="5238750" y="4840288"/>
            <a:ext cx="2300288" cy="1152525"/>
            <a:chOff x="6823974" y="5421173"/>
            <a:chExt cx="2299744" cy="1152122"/>
          </a:xfrm>
        </p:grpSpPr>
        <p:sp>
          <p:nvSpPr>
            <p:cNvPr id="101" name="Rectangle 105"/>
            <p:cNvSpPr/>
            <p:nvPr/>
          </p:nvSpPr>
          <p:spPr>
            <a:xfrm>
              <a:off x="8022254" y="5816322"/>
              <a:ext cx="1101464" cy="384041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实验技术人员</a:t>
              </a:r>
            </a:p>
          </p:txBody>
        </p:sp>
        <p:sp>
          <p:nvSpPr>
            <p:cNvPr id="102" name="Rectangle 105"/>
            <p:cNvSpPr/>
            <p:nvPr/>
          </p:nvSpPr>
          <p:spPr>
            <a:xfrm>
              <a:off x="6823974" y="5816322"/>
              <a:ext cx="1198280" cy="384041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信息技术人员</a:t>
              </a:r>
            </a:p>
          </p:txBody>
        </p:sp>
        <p:sp>
          <p:nvSpPr>
            <p:cNvPr id="103" name="Rectangle 105"/>
            <p:cNvSpPr/>
            <p:nvPr/>
          </p:nvSpPr>
          <p:spPr>
            <a:xfrm>
              <a:off x="7338202" y="5421173"/>
              <a:ext cx="1345882" cy="384041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教师</a:t>
              </a:r>
            </a:p>
          </p:txBody>
        </p:sp>
        <p:sp>
          <p:nvSpPr>
            <p:cNvPr id="104" name="Rectangle 105"/>
            <p:cNvSpPr/>
            <p:nvPr/>
          </p:nvSpPr>
          <p:spPr>
            <a:xfrm>
              <a:off x="6823974" y="6189254"/>
              <a:ext cx="2299744" cy="384041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志愿者</a:t>
              </a:r>
              <a:r>
                <a:rPr lang="en-US" altLang="zh-CN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助研助教</a:t>
              </a:r>
            </a:p>
          </p:txBody>
        </p:sp>
      </p:grpSp>
      <p:sp>
        <p:nvSpPr>
          <p:cNvPr id="105" name="Oval 104"/>
          <p:cNvSpPr/>
          <p:nvPr/>
        </p:nvSpPr>
        <p:spPr>
          <a:xfrm>
            <a:off x="1468438" y="3998913"/>
            <a:ext cx="1849437" cy="514350"/>
          </a:xfrm>
          <a:prstGeom prst="ellipse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实验室集群</a:t>
            </a:r>
          </a:p>
        </p:txBody>
      </p:sp>
      <p:sp>
        <p:nvSpPr>
          <p:cNvPr id="111" name="Rounded Rectangle 110"/>
          <p:cNvSpPr/>
          <p:nvPr/>
        </p:nvSpPr>
        <p:spPr bwMode="auto">
          <a:xfrm>
            <a:off x="1262063" y="3400425"/>
            <a:ext cx="574675" cy="360363"/>
          </a:xfrm>
          <a:prstGeom prst="round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</a:t>
            </a:r>
          </a:p>
        </p:txBody>
      </p:sp>
      <p:sp>
        <p:nvSpPr>
          <p:cNvPr id="112" name="Rounded Rectangle 111"/>
          <p:cNvSpPr/>
          <p:nvPr/>
        </p:nvSpPr>
        <p:spPr bwMode="auto">
          <a:xfrm>
            <a:off x="2058988" y="3414713"/>
            <a:ext cx="576262" cy="358775"/>
          </a:xfrm>
          <a:prstGeom prst="round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</a:t>
            </a:r>
          </a:p>
        </p:txBody>
      </p:sp>
      <p:sp>
        <p:nvSpPr>
          <p:cNvPr id="113" name="Rounded Rectangle 112"/>
          <p:cNvSpPr/>
          <p:nvPr/>
        </p:nvSpPr>
        <p:spPr bwMode="auto">
          <a:xfrm>
            <a:off x="2857500" y="3424238"/>
            <a:ext cx="576263" cy="360362"/>
          </a:xfrm>
          <a:prstGeom prst="round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</a:p>
        </p:txBody>
      </p:sp>
      <p:grpSp>
        <p:nvGrpSpPr>
          <p:cNvPr id="100375" name="Group 11277"/>
          <p:cNvGrpSpPr>
            <a:grpSpLocks/>
          </p:cNvGrpSpPr>
          <p:nvPr/>
        </p:nvGrpSpPr>
        <p:grpSpPr bwMode="auto">
          <a:xfrm>
            <a:off x="360363" y="2273300"/>
            <a:ext cx="933450" cy="2008188"/>
            <a:chOff x="359899" y="1995835"/>
            <a:chExt cx="933704" cy="2008243"/>
          </a:xfrm>
        </p:grpSpPr>
        <p:sp>
          <p:nvSpPr>
            <p:cNvPr id="70" name="Chevron 69"/>
            <p:cNvSpPr/>
            <p:nvPr/>
          </p:nvSpPr>
          <p:spPr bwMode="auto">
            <a:xfrm rot="5400000">
              <a:off x="710066" y="3779414"/>
              <a:ext cx="233369" cy="215959"/>
            </a:xfrm>
            <a:prstGeom prst="chevron">
              <a:avLst/>
            </a:prstGeom>
            <a:solidFill>
              <a:srgbClr val="1F497D">
                <a:lumMod val="60000"/>
                <a:lumOff val="4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lIns="496257" tIns="78740" rIns="78740" bIns="78740" spcCol="1270" anchor="ctr"/>
            <a:lstStyle/>
            <a:p>
              <a:pPr algn="ctr" defTabSz="1377950" fontAlgn="auto" latinLnBrk="1">
                <a:lnSpc>
                  <a:spcPct val="90000"/>
                </a:lnSpc>
                <a:spcBef>
                  <a:spcPts val="0"/>
                </a:spcBef>
                <a:spcAft>
                  <a:spcPct val="35000"/>
                </a:spcAft>
                <a:defRPr/>
              </a:pPr>
              <a:endParaRPr kumimoji="1" lang="zh-CN" altLang="en-US" sz="2000" b="1" kern="0" dirty="0">
                <a:solidFill>
                  <a:srgbClr val="439BB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0400" name="Group 80"/>
            <p:cNvGrpSpPr>
              <a:grpSpLocks/>
            </p:cNvGrpSpPr>
            <p:nvPr/>
          </p:nvGrpSpPr>
          <p:grpSpPr bwMode="auto">
            <a:xfrm>
              <a:off x="426858" y="3155788"/>
              <a:ext cx="799785" cy="523077"/>
              <a:chOff x="426858" y="2322966"/>
              <a:chExt cx="799785" cy="523077"/>
            </a:xfrm>
          </p:grpSpPr>
          <p:sp>
            <p:nvSpPr>
              <p:cNvPr id="82" name="Trapezoid 81"/>
              <p:cNvSpPr/>
              <p:nvPr/>
            </p:nvSpPr>
            <p:spPr bwMode="auto">
              <a:xfrm rot="10800000">
                <a:off x="426592" y="2348909"/>
                <a:ext cx="800318" cy="496900"/>
              </a:xfrm>
              <a:prstGeom prst="trapezoid">
                <a:avLst>
                  <a:gd name="adj" fmla="val 74300"/>
                </a:avLst>
              </a:prstGeom>
              <a:solidFill>
                <a:srgbClr val="1F497D">
                  <a:lumMod val="60000"/>
                  <a:lumOff val="40000"/>
                </a:srgb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496257" tIns="78740" rIns="78740" bIns="78740" spcCol="1270" anchor="ctr"/>
              <a:lstStyle/>
              <a:p>
                <a:pPr algn="ctr" defTabSz="1377950" fontAlgn="auto" latinLnBrk="1">
                  <a:lnSpc>
                    <a:spcPct val="90000"/>
                  </a:lnSpc>
                  <a:spcBef>
                    <a:spcPts val="0"/>
                  </a:spcBef>
                  <a:spcAft>
                    <a:spcPct val="35000"/>
                  </a:spcAft>
                  <a:defRPr/>
                </a:pPr>
                <a:endParaRPr kumimoji="1" lang="zh-CN" altLang="en-US" sz="2000" b="1" kern="0" dirty="0">
                  <a:solidFill>
                    <a:srgbClr val="439BB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451999" y="2323508"/>
                <a:ext cx="749504" cy="2619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05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筛选机制</a:t>
                </a:r>
              </a:p>
            </p:txBody>
          </p:sp>
        </p:grpSp>
        <p:sp>
          <p:nvSpPr>
            <p:cNvPr id="115" name="Rounded Rectangle 114"/>
            <p:cNvSpPr/>
            <p:nvPr/>
          </p:nvSpPr>
          <p:spPr bwMode="auto">
            <a:xfrm>
              <a:off x="359899" y="1995835"/>
              <a:ext cx="933704" cy="293696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学科知识</a:t>
              </a:r>
            </a:p>
          </p:txBody>
        </p:sp>
        <p:sp>
          <p:nvSpPr>
            <p:cNvPr id="116" name="Rounded Rectangle 115"/>
            <p:cNvSpPr/>
            <p:nvPr/>
          </p:nvSpPr>
          <p:spPr bwMode="auto">
            <a:xfrm>
              <a:off x="359899" y="2368908"/>
              <a:ext cx="933704" cy="293695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产业资讯</a:t>
              </a:r>
            </a:p>
          </p:txBody>
        </p:sp>
        <p:sp>
          <p:nvSpPr>
            <p:cNvPr id="117" name="Rounded Rectangle 116"/>
            <p:cNvSpPr/>
            <p:nvPr/>
          </p:nvSpPr>
          <p:spPr bwMode="auto">
            <a:xfrm>
              <a:off x="359899" y="2741980"/>
              <a:ext cx="933704" cy="293696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同侪内容</a:t>
              </a:r>
            </a:p>
          </p:txBody>
        </p:sp>
      </p:grpSp>
      <p:sp>
        <p:nvSpPr>
          <p:cNvPr id="100376" name="Rectangle 117"/>
          <p:cNvSpPr>
            <a:spLocks noChangeArrowheads="1"/>
          </p:cNvSpPr>
          <p:nvPr/>
        </p:nvSpPr>
        <p:spPr bwMode="auto">
          <a:xfrm>
            <a:off x="5414963" y="1831975"/>
            <a:ext cx="1800225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可持续创客生态</a:t>
            </a:r>
            <a:endParaRPr lang="zh-CN" altLang="en-US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377" name="Rectangle 118"/>
          <p:cNvSpPr>
            <a:spLocks noChangeArrowheads="1"/>
          </p:cNvSpPr>
          <p:nvPr/>
        </p:nvSpPr>
        <p:spPr bwMode="auto">
          <a:xfrm>
            <a:off x="7478713" y="2528888"/>
            <a:ext cx="1582737" cy="461962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各类志趣学生吞吐量</a:t>
            </a:r>
            <a:endParaRPr lang="en-US" altLang="zh-CN" sz="1200" b="1" u="sng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5000</a:t>
            </a:r>
            <a:r>
              <a:rPr lang="zh-CN" altLang="en-US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人次</a:t>
            </a:r>
            <a:r>
              <a:rPr lang="en-US" altLang="zh-CN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b="1" u="sng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</a:p>
        </p:txBody>
      </p:sp>
      <p:grpSp>
        <p:nvGrpSpPr>
          <p:cNvPr id="100378" name="Group 11276"/>
          <p:cNvGrpSpPr>
            <a:grpSpLocks/>
          </p:cNvGrpSpPr>
          <p:nvPr/>
        </p:nvGrpSpPr>
        <p:grpSpPr bwMode="auto">
          <a:xfrm>
            <a:off x="3894138" y="2252663"/>
            <a:ext cx="2800350" cy="1911350"/>
            <a:chOff x="3893952" y="1988713"/>
            <a:chExt cx="2800007" cy="1910475"/>
          </a:xfrm>
        </p:grpSpPr>
        <p:grpSp>
          <p:nvGrpSpPr>
            <p:cNvPr id="100388" name="Group 11274"/>
            <p:cNvGrpSpPr>
              <a:grpSpLocks/>
            </p:cNvGrpSpPr>
            <p:nvPr/>
          </p:nvGrpSpPr>
          <p:grpSpPr bwMode="auto">
            <a:xfrm>
              <a:off x="3893952" y="1988713"/>
              <a:ext cx="1296000" cy="1910475"/>
              <a:chOff x="3893952" y="1988713"/>
              <a:chExt cx="1296000" cy="1910475"/>
            </a:xfrm>
          </p:grpSpPr>
          <p:sp>
            <p:nvSpPr>
              <p:cNvPr id="121" name="Rounded Rectangle 120"/>
              <p:cNvSpPr/>
              <p:nvPr/>
            </p:nvSpPr>
            <p:spPr bwMode="auto">
              <a:xfrm>
                <a:off x="3893952" y="3131190"/>
                <a:ext cx="1295241" cy="360197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远：价值评判</a:t>
                </a:r>
              </a:p>
            </p:txBody>
          </p:sp>
          <p:sp>
            <p:nvSpPr>
              <p:cNvPr id="122" name="Rounded Rectangle 121"/>
              <p:cNvSpPr/>
              <p:nvPr/>
            </p:nvSpPr>
            <p:spPr bwMode="auto">
              <a:xfrm>
                <a:off x="3893952" y="3538990"/>
                <a:ext cx="1295241" cy="360198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近：团队文化</a:t>
                </a:r>
                <a:endParaRPr lang="en-US" altLang="zh-CN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3" name="Rounded Rectangle 122"/>
              <p:cNvSpPr/>
              <p:nvPr/>
            </p:nvSpPr>
            <p:spPr bwMode="auto">
              <a:xfrm>
                <a:off x="3893952" y="2314001"/>
                <a:ext cx="1295241" cy="360198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前：内容架构</a:t>
                </a:r>
              </a:p>
            </p:txBody>
          </p:sp>
          <p:sp>
            <p:nvSpPr>
              <p:cNvPr id="100397" name="Rectangle 123"/>
              <p:cNvSpPr>
                <a:spLocks noChangeArrowheads="1"/>
              </p:cNvSpPr>
              <p:nvPr/>
            </p:nvSpPr>
            <p:spPr bwMode="auto">
              <a:xfrm>
                <a:off x="3910938" y="1988713"/>
                <a:ext cx="1261885" cy="2769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200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群体协作的</a:t>
                </a:r>
                <a:r>
                  <a:rPr lang="zh-CN" altLang="en-US" sz="1200" b="1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基石</a:t>
                </a:r>
              </a:p>
            </p:txBody>
          </p:sp>
          <p:sp>
            <p:nvSpPr>
              <p:cNvPr id="125" name="Rounded Rectangle 124"/>
              <p:cNvSpPr/>
              <p:nvPr/>
            </p:nvSpPr>
            <p:spPr bwMode="auto">
              <a:xfrm>
                <a:off x="3893952" y="2721802"/>
                <a:ext cx="1295241" cy="360197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后：奖惩规则</a:t>
                </a:r>
              </a:p>
            </p:txBody>
          </p:sp>
        </p:grpSp>
        <p:grpSp>
          <p:nvGrpSpPr>
            <p:cNvPr id="100389" name="Group 11275"/>
            <p:cNvGrpSpPr>
              <a:grpSpLocks/>
            </p:cNvGrpSpPr>
            <p:nvPr/>
          </p:nvGrpSpPr>
          <p:grpSpPr bwMode="auto">
            <a:xfrm>
              <a:off x="5397959" y="1988713"/>
              <a:ext cx="1296000" cy="1766363"/>
              <a:chOff x="5397959" y="1988713"/>
              <a:chExt cx="1296000" cy="1766363"/>
            </a:xfrm>
          </p:grpSpPr>
          <p:sp>
            <p:nvSpPr>
              <p:cNvPr id="85" name="Rounded Rectangle 84"/>
              <p:cNvSpPr/>
              <p:nvPr/>
            </p:nvSpPr>
            <p:spPr bwMode="auto">
              <a:xfrm>
                <a:off x="5398718" y="2896347"/>
                <a:ext cx="1295241" cy="360197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学生自组织机制</a:t>
                </a:r>
              </a:p>
            </p:txBody>
          </p:sp>
          <p:sp>
            <p:nvSpPr>
              <p:cNvPr id="86" name="Rounded Rectangle 85"/>
              <p:cNvSpPr/>
              <p:nvPr/>
            </p:nvSpPr>
            <p:spPr bwMode="auto">
              <a:xfrm>
                <a:off x="5398718" y="3394594"/>
                <a:ext cx="1295241" cy="360197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学生自媒体机制</a:t>
                </a:r>
                <a:endParaRPr lang="en-US" altLang="zh-CN" sz="12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0" name="Rounded Rectangle 119"/>
              <p:cNvSpPr/>
              <p:nvPr/>
            </p:nvSpPr>
            <p:spPr bwMode="auto">
              <a:xfrm>
                <a:off x="5398718" y="2396513"/>
                <a:ext cx="1295241" cy="360198"/>
              </a:xfrm>
              <a:prstGeom prst="roundRect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algn="ctr" defTabSz="9144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创新方法论</a:t>
                </a:r>
              </a:p>
            </p:txBody>
          </p:sp>
          <p:sp>
            <p:nvSpPr>
              <p:cNvPr id="100393" name="Rectangle 125"/>
              <p:cNvSpPr>
                <a:spLocks noChangeArrowheads="1"/>
              </p:cNvSpPr>
              <p:nvPr/>
            </p:nvSpPr>
            <p:spPr bwMode="auto">
              <a:xfrm>
                <a:off x="5415016" y="1988713"/>
                <a:ext cx="1261885" cy="2769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200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群体创意</a:t>
                </a:r>
                <a:r>
                  <a:rPr lang="zh-CN" altLang="en-US" sz="1200" b="1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驱动力</a:t>
                </a:r>
              </a:p>
            </p:txBody>
          </p:sp>
        </p:grpSp>
      </p:grpSp>
      <p:cxnSp>
        <p:nvCxnSpPr>
          <p:cNvPr id="100379" name="Elbow Connector 11268"/>
          <p:cNvCxnSpPr>
            <a:cxnSpLocks noChangeShapeType="1"/>
            <a:stCxn id="105" idx="0"/>
            <a:endCxn id="111" idx="2"/>
          </p:cNvCxnSpPr>
          <p:nvPr/>
        </p:nvCxnSpPr>
        <p:spPr bwMode="auto">
          <a:xfrm rot="16200000" flipV="1">
            <a:off x="1852612" y="3457576"/>
            <a:ext cx="238125" cy="844550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100380" name="Elbow Connector 132"/>
          <p:cNvCxnSpPr>
            <a:cxnSpLocks noChangeShapeType="1"/>
            <a:stCxn id="105" idx="0"/>
            <a:endCxn id="112" idx="2"/>
          </p:cNvCxnSpPr>
          <p:nvPr/>
        </p:nvCxnSpPr>
        <p:spPr bwMode="auto">
          <a:xfrm rot="16200000" flipV="1">
            <a:off x="2258219" y="3863182"/>
            <a:ext cx="225425" cy="46037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100381" name="Elbow Connector 133"/>
          <p:cNvCxnSpPr>
            <a:cxnSpLocks noChangeShapeType="1"/>
            <a:stCxn id="105" idx="0"/>
            <a:endCxn id="113" idx="2"/>
          </p:cNvCxnSpPr>
          <p:nvPr/>
        </p:nvCxnSpPr>
        <p:spPr bwMode="auto">
          <a:xfrm rot="5400000" flipH="1" flipV="1">
            <a:off x="2663031" y="3515519"/>
            <a:ext cx="214313" cy="752475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4" name="TextBox 143"/>
          <p:cNvSpPr txBox="1"/>
          <p:nvPr/>
        </p:nvSpPr>
        <p:spPr>
          <a:xfrm>
            <a:off x="1398588" y="1182688"/>
            <a:ext cx="1295400" cy="431800"/>
          </a:xfrm>
          <a:prstGeom prst="rect">
            <a:avLst/>
          </a:prstGeom>
          <a:ln>
            <a:solidFill>
              <a:srgbClr val="7FB7DF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学生覆盖面</a:t>
            </a:r>
            <a:endParaRPr lang="en-US" sz="1200" dirty="0">
              <a:latin typeface="微软雅黑" pitchFamily="34" charset="-122"/>
              <a:ea typeface="微软雅黑" pitchFamily="34" charset="-122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5000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人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年</a:t>
            </a:r>
            <a:endParaRPr 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2941638" y="1182688"/>
            <a:ext cx="1296987" cy="461962"/>
          </a:xfrm>
          <a:prstGeom prst="rect">
            <a:avLst/>
          </a:prstGeom>
          <a:ln>
            <a:solidFill>
              <a:srgbClr val="7FB7DF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各类教职员工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100+ 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人</a:t>
            </a:r>
            <a:endParaRPr 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4484688" y="1182688"/>
            <a:ext cx="1296987" cy="461962"/>
          </a:xfrm>
          <a:prstGeom prst="rect">
            <a:avLst/>
          </a:prstGeom>
          <a:ln>
            <a:solidFill>
              <a:srgbClr val="7FB7DF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驻校创客规模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10+ 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人</a:t>
            </a:r>
            <a:endParaRPr 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6029325" y="1182688"/>
            <a:ext cx="1295400" cy="431800"/>
          </a:xfrm>
          <a:prstGeom prst="rect">
            <a:avLst/>
          </a:prstGeom>
          <a:ln>
            <a:solidFill>
              <a:srgbClr val="7FB7DF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清华校友</a:t>
            </a:r>
            <a:endParaRPr lang="en-US" altLang="zh-CN" sz="1200" dirty="0">
              <a:latin typeface="微软雅黑" pitchFamily="34" charset="-122"/>
              <a:ea typeface="微软雅黑" pitchFamily="34" charset="-122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社会资源</a:t>
            </a:r>
            <a:endParaRPr 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386" name="Rectangle 147"/>
          <p:cNvSpPr>
            <a:spLocks noChangeArrowheads="1"/>
          </p:cNvSpPr>
          <p:nvPr/>
        </p:nvSpPr>
        <p:spPr bwMode="auto">
          <a:xfrm>
            <a:off x="3994150" y="4198938"/>
            <a:ext cx="2636838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60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OBE</a:t>
            </a:r>
            <a:r>
              <a:rPr lang="zh-CN" altLang="en-US" sz="1200">
                <a:solidFill>
                  <a:srgbClr val="4F81BD"/>
                </a:solidFill>
                <a:latin typeface="微软雅黑" pitchFamily="34" charset="-122"/>
                <a:ea typeface="微软雅黑" pitchFamily="34" charset="-122"/>
              </a:rPr>
              <a:t> （基于成效的教学运营机制）</a:t>
            </a:r>
            <a:endParaRPr lang="zh-CN" altLang="en-US" sz="1200" b="1">
              <a:solidFill>
                <a:srgbClr val="00206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7315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59FA9F0-0DB6-4C6E-BA03-9FA9AFD3A849}" type="slidenum">
              <a:rPr lang="en-US" altLang="zh-CN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n-US" altLang="zh-CN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Profile">
  <a:themeElements>
    <a:clrScheme name="1_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1_Profile">
      <a:majorFont>
        <a:latin typeface="Verdana"/>
        <a:ea typeface="黑体"/>
        <a:cs typeface=""/>
      </a:majorFont>
      <a:minorFont>
        <a:latin typeface="Verdana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1_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/>
      <a:bodyPr lIns="496257" tIns="78740" rIns="78740" bIns="78740" spcCol="1270" anchor="ctr"/>
      <a:lstStyle>
        <a:defPPr defTabSz="1377950" latinLnBrk="1">
          <a:lnSpc>
            <a:spcPct val="90000"/>
          </a:lnSpc>
          <a:spcAft>
            <a:spcPct val="35000"/>
          </a:spcAft>
          <a:defRPr kumimoji="1" sz="2000" b="1" dirty="0">
            <a:solidFill>
              <a:srgbClr val="439BB3"/>
            </a:solidFill>
            <a:latin typeface="微软雅黑" pitchFamily="34" charset="-122"/>
            <a:ea typeface="微软雅黑" pitchFamily="34" charset="-122"/>
          </a:defRPr>
        </a:defPPr>
      </a:lstStyle>
      <a:style>
        <a:lnRef idx="2">
          <a:schemeClr val="lt1">
            <a:hueOff val="0"/>
            <a:satOff val="0"/>
            <a:lumOff val="0"/>
            <a:alphaOff val="0"/>
          </a:schemeClr>
        </a:lnRef>
        <a:fillRef idx="1">
          <a:schemeClr val="accent5">
            <a:shade val="80000"/>
            <a:hueOff val="0"/>
            <a:satOff val="0"/>
            <a:lumOff val="35752"/>
            <a:alphaOff val="0"/>
          </a:schemeClr>
        </a:fillRef>
        <a:effectRef idx="0">
          <a:schemeClr val="accent5">
            <a:shade val="80000"/>
            <a:hueOff val="0"/>
            <a:satOff val="0"/>
            <a:lumOff val="35752"/>
            <a:alphaOff val="0"/>
          </a:schemeClr>
        </a:effectRef>
        <a:fontRef idx="minor">
          <a:schemeClr val="lt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_Profile">
  <a:themeElements>
    <a:clrScheme name="1_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1_Profile">
      <a:majorFont>
        <a:latin typeface="Verdana"/>
        <a:ea typeface="黑体"/>
        <a:cs typeface=""/>
      </a:majorFont>
      <a:minorFont>
        <a:latin typeface="Verdana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85000"/>
          </a:schemeClr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108000" tIns="0" rIns="108000" bIns="0" numCol="1" rtlCol="0" anchor="t" anchorCtr="0" compatLnSpc="1">
        <a:prstTxWarp prst="textNoShape">
          <a:avLst/>
        </a:prstTxWarp>
      </a:bodyPr>
      <a:lstStyle>
        <a:defPPr marL="0" marR="0" indent="0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1_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Profile">
  <a:themeElements>
    <a:clrScheme name="1_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1_Profile">
      <a:majorFont>
        <a:latin typeface="Verdana"/>
        <a:ea typeface="黑体"/>
        <a:cs typeface=""/>
      </a:majorFont>
      <a:minorFont>
        <a:latin typeface="Verdana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1_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/>
      <a:bodyPr lIns="496257" tIns="78740" rIns="78740" bIns="78740" spcCol="1270" anchor="ctr"/>
      <a:lstStyle>
        <a:defPPr defTabSz="1377950" latinLnBrk="1">
          <a:lnSpc>
            <a:spcPct val="90000"/>
          </a:lnSpc>
          <a:spcAft>
            <a:spcPct val="35000"/>
          </a:spcAft>
          <a:defRPr kumimoji="1" sz="2000" b="1" dirty="0">
            <a:solidFill>
              <a:srgbClr val="439BB3"/>
            </a:solidFill>
            <a:latin typeface="微软雅黑" pitchFamily="34" charset="-122"/>
            <a:ea typeface="微软雅黑" pitchFamily="34" charset="-122"/>
          </a:defRPr>
        </a:defPPr>
      </a:lstStyle>
      <a:style>
        <a:lnRef idx="2">
          <a:schemeClr val="lt1">
            <a:hueOff val="0"/>
            <a:satOff val="0"/>
            <a:lumOff val="0"/>
            <a:alphaOff val="0"/>
          </a:schemeClr>
        </a:lnRef>
        <a:fillRef idx="1">
          <a:schemeClr val="accent5">
            <a:shade val="80000"/>
            <a:hueOff val="0"/>
            <a:satOff val="0"/>
            <a:lumOff val="35752"/>
            <a:alphaOff val="0"/>
          </a:schemeClr>
        </a:fillRef>
        <a:effectRef idx="0">
          <a:schemeClr val="accent5">
            <a:shade val="80000"/>
            <a:hueOff val="0"/>
            <a:satOff val="0"/>
            <a:lumOff val="35752"/>
            <a:alphaOff val="0"/>
          </a:schemeClr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triangl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5_Profile">
  <a:themeElements>
    <a:clrScheme name="1_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1_Profile">
      <a:majorFont>
        <a:latin typeface="Verdana"/>
        <a:ea typeface="黑体"/>
        <a:cs typeface=""/>
      </a:majorFont>
      <a:minorFont>
        <a:latin typeface="Verdana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1_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Profile">
  <a:themeElements>
    <a:clrScheme name="1_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1_Profile">
      <a:majorFont>
        <a:latin typeface="Verdana"/>
        <a:ea typeface="黑体"/>
        <a:cs typeface=""/>
      </a:majorFont>
      <a:minorFont>
        <a:latin typeface="Verdana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1_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Profile">
  <a:themeElements>
    <a:clrScheme name="1_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1_Profile">
      <a:majorFont>
        <a:latin typeface="Verdana"/>
        <a:ea typeface="黑体"/>
        <a:cs typeface=""/>
      </a:majorFont>
      <a:minorFont>
        <a:latin typeface="Verdana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1_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3366</TotalTime>
  <Words>2931</Words>
  <Application>Microsoft Office PowerPoint</Application>
  <PresentationFormat>On-screen Show (4:3)</PresentationFormat>
  <Paragraphs>679</Paragraphs>
  <Slides>31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31</vt:i4>
      </vt:variant>
    </vt:vector>
  </HeadingPairs>
  <TitlesOfParts>
    <vt:vector size="50" baseType="lpstr">
      <vt:lpstr>Heiti SC Light</vt:lpstr>
      <vt:lpstr>Hiragino Sans GB W3</vt:lpstr>
      <vt:lpstr>黑体</vt:lpstr>
      <vt:lpstr>宋体</vt:lpstr>
      <vt:lpstr>微软雅黑</vt:lpstr>
      <vt:lpstr>Arial</vt:lpstr>
      <vt:lpstr>Calibri</vt:lpstr>
      <vt:lpstr>Century Gothic</vt:lpstr>
      <vt:lpstr>Times New Roman</vt:lpstr>
      <vt:lpstr>Verdana</vt:lpstr>
      <vt:lpstr>Wingdings</vt:lpstr>
      <vt:lpstr>1_Profile</vt:lpstr>
      <vt:lpstr>Office Theme</vt:lpstr>
      <vt:lpstr>3_Profile</vt:lpstr>
      <vt:lpstr>4_Profile</vt:lpstr>
      <vt:lpstr>1_Office Theme</vt:lpstr>
      <vt:lpstr>5_Profile</vt:lpstr>
      <vt:lpstr>6_Profile</vt:lpstr>
      <vt:lpstr>7_Profile</vt:lpstr>
      <vt:lpstr>PowerPoint Presentation</vt:lpstr>
      <vt:lpstr>项目背景与动机</vt:lpstr>
      <vt:lpstr>项目背景与动机</vt:lpstr>
      <vt:lpstr>PowerPoint Presentation</vt:lpstr>
      <vt:lpstr>PowerPoint Presentation</vt:lpstr>
      <vt:lpstr>PowerPoint Presentation</vt:lpstr>
      <vt:lpstr>PowerPoint Presentation</vt:lpstr>
      <vt:lpstr>大学引入创客活动的意义</vt:lpstr>
      <vt:lpstr>创客交叉融合空间运行机制导览</vt:lpstr>
      <vt:lpstr>PowerPoint Presentation</vt:lpstr>
      <vt:lpstr>PowerPoint Presentation</vt:lpstr>
      <vt:lpstr>PowerPoint Presentation</vt:lpstr>
      <vt:lpstr>PowerPoint Presentation</vt:lpstr>
      <vt:lpstr>新空间规划及教学活动</vt:lpstr>
      <vt:lpstr>新空间规划及学生覆盖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跨学科协作与工程创新实践机制的探索与实行</vt:lpstr>
    </vt:vector>
  </TitlesOfParts>
  <Company>Tsinghua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架构详解</dc:title>
  <dc:creator>Woody Wang</dc:creator>
  <cp:lastModifiedBy>Woody Wang</cp:lastModifiedBy>
  <cp:revision>360</cp:revision>
  <dcterms:created xsi:type="dcterms:W3CDTF">2014-06-23T10:33:09Z</dcterms:created>
  <dcterms:modified xsi:type="dcterms:W3CDTF">2014-09-17T10:33:33Z</dcterms:modified>
</cp:coreProperties>
</file>